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56"/>
  </p:notesMasterIdLst>
  <p:handoutMasterIdLst>
    <p:handoutMasterId r:id="rId57"/>
  </p:handoutMasterIdLst>
  <p:sldIdLst>
    <p:sldId id="405" r:id="rId3"/>
    <p:sldId id="380" r:id="rId4"/>
    <p:sldId id="406" r:id="rId5"/>
    <p:sldId id="407" r:id="rId6"/>
    <p:sldId id="408" r:id="rId7"/>
    <p:sldId id="409" r:id="rId8"/>
    <p:sldId id="410" r:id="rId9"/>
    <p:sldId id="411" r:id="rId10"/>
    <p:sldId id="412" r:id="rId11"/>
    <p:sldId id="413" r:id="rId12"/>
    <p:sldId id="414" r:id="rId13"/>
    <p:sldId id="415" r:id="rId14"/>
    <p:sldId id="416" r:id="rId15"/>
    <p:sldId id="417" r:id="rId16"/>
    <p:sldId id="418" r:id="rId17"/>
    <p:sldId id="441" r:id="rId18"/>
    <p:sldId id="440" r:id="rId19"/>
    <p:sldId id="442" r:id="rId20"/>
    <p:sldId id="443" r:id="rId21"/>
    <p:sldId id="444" r:id="rId22"/>
    <p:sldId id="445" r:id="rId23"/>
    <p:sldId id="446" r:id="rId24"/>
    <p:sldId id="447" r:id="rId25"/>
    <p:sldId id="463" r:id="rId26"/>
    <p:sldId id="373" r:id="rId27"/>
    <p:sldId id="420" r:id="rId28"/>
    <p:sldId id="421" r:id="rId29"/>
    <p:sldId id="422" r:id="rId30"/>
    <p:sldId id="423" r:id="rId31"/>
    <p:sldId id="424" r:id="rId32"/>
    <p:sldId id="425" r:id="rId33"/>
    <p:sldId id="426" r:id="rId34"/>
    <p:sldId id="427" r:id="rId35"/>
    <p:sldId id="438" r:id="rId36"/>
    <p:sldId id="428" r:id="rId37"/>
    <p:sldId id="464" r:id="rId38"/>
    <p:sldId id="448" r:id="rId39"/>
    <p:sldId id="450" r:id="rId40"/>
    <p:sldId id="429" r:id="rId41"/>
    <p:sldId id="453" r:id="rId42"/>
    <p:sldId id="454" r:id="rId43"/>
    <p:sldId id="439" r:id="rId44"/>
    <p:sldId id="460" r:id="rId45"/>
    <p:sldId id="430" r:id="rId46"/>
    <p:sldId id="431" r:id="rId47"/>
    <p:sldId id="432" r:id="rId48"/>
    <p:sldId id="433" r:id="rId49"/>
    <p:sldId id="434" r:id="rId50"/>
    <p:sldId id="435" r:id="rId51"/>
    <p:sldId id="436" r:id="rId52"/>
    <p:sldId id="437" r:id="rId53"/>
    <p:sldId id="346" r:id="rId54"/>
    <p:sldId id="461"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7D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04" autoAdjust="0"/>
    <p:restoredTop sz="94700" autoAdjust="0"/>
  </p:normalViewPr>
  <p:slideViewPr>
    <p:cSldViewPr snapToGrid="0" showGuides="1">
      <p:cViewPr varScale="1">
        <p:scale>
          <a:sx n="151" d="100"/>
          <a:sy n="151" d="100"/>
        </p:scale>
        <p:origin x="-752" y="-104"/>
      </p:cViewPr>
      <p:guideLst>
        <p:guide orient="horz" pos="2160"/>
        <p:guide pos="2880"/>
      </p:guideLst>
    </p:cSldViewPr>
  </p:slideViewPr>
  <p:outlineViewPr>
    <p:cViewPr>
      <p:scale>
        <a:sx n="33" d="100"/>
        <a:sy n="33" d="100"/>
      </p:scale>
      <p:origin x="8"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EE1590-5B21-E140-B5BC-C0021AF96A4A}" type="datetimeFigureOut">
              <a:rPr lang="en-US" smtClean="0"/>
              <a:pPr/>
              <a:t>2014-02-10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59B015-C6EC-0A4A-B2DB-AFFC49CECA54}" type="slidenum">
              <a:rPr lang="en-US" smtClean="0"/>
              <a:pPr/>
              <a:t>‹#›</a:t>
            </a:fld>
            <a:endParaRPr lang="en-US"/>
          </a:p>
        </p:txBody>
      </p:sp>
    </p:spTree>
    <p:extLst>
      <p:ext uri="{BB962C8B-B14F-4D97-AF65-F5344CB8AC3E}">
        <p14:creationId xmlns:p14="http://schemas.microsoft.com/office/powerpoint/2010/main" val="12704995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88FF8E-9A99-8D49-A9ED-87DF865132AB}" type="datetimeFigureOut">
              <a:rPr lang="en-US" smtClean="0"/>
              <a:pPr/>
              <a:t>2014-02-10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4F8B98-D1ED-C940-84D7-A681707D21D2}" type="slidenum">
              <a:rPr lang="en-US" smtClean="0"/>
              <a:pPr/>
              <a:t>‹#›</a:t>
            </a:fld>
            <a:endParaRPr lang="en-US"/>
          </a:p>
        </p:txBody>
      </p:sp>
    </p:spTree>
    <p:extLst>
      <p:ext uri="{BB962C8B-B14F-4D97-AF65-F5344CB8AC3E}">
        <p14:creationId xmlns:p14="http://schemas.microsoft.com/office/powerpoint/2010/main" val="6577382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1" Type="http://schemas.openxmlformats.org/officeDocument/2006/relationships/hyperlink" Target="http://www.ncbi.nlm.nih.gov/pubmed?term=%22Dougherty%20BA%22%5BAuthor%5D" TargetMode="External"/><Relationship Id="rId12" Type="http://schemas.openxmlformats.org/officeDocument/2006/relationships/hyperlink" Target="http://www.ncbi.nlm.nih.gov/pubmed?term=%22Merrick%20JM%22%5BAuthor%5D" TargetMode="External"/><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ww.ncbi.nlm.nih.gov/pubmed?term=%22Adams%20MD%22%5BAuthor%5D" TargetMode="External"/><Relationship Id="rId4" Type="http://schemas.openxmlformats.org/officeDocument/2006/relationships/hyperlink" Target="http://www.ncbi.nlm.nih.gov/pubmed?term=%22Fleischmann%20RD%22%5BAuthor%5D" TargetMode="External"/><Relationship Id="rId5" Type="http://schemas.openxmlformats.org/officeDocument/2006/relationships/hyperlink" Target="http://www.ncbi.nlm.nih.gov/pubmed?term=%22White%20O%22%5BAuthor%5D" TargetMode="External"/><Relationship Id="rId6" Type="http://schemas.openxmlformats.org/officeDocument/2006/relationships/hyperlink" Target="http://www.ncbi.nlm.nih.gov/pubmed?term=%22Clayton%20RA%22%5BAuthor%5D" TargetMode="External"/><Relationship Id="rId7" Type="http://schemas.openxmlformats.org/officeDocument/2006/relationships/hyperlink" Target="http://www.ncbi.nlm.nih.gov/pubmed?term=%22Kirkness%20EF%22%5BAuthor%5D" TargetMode="External"/><Relationship Id="rId8" Type="http://schemas.openxmlformats.org/officeDocument/2006/relationships/hyperlink" Target="http://www.ncbi.nlm.nih.gov/pubmed?term=%22Kerlavage%20AR%22%5BAuthor%5D" TargetMode="External"/><Relationship Id="rId9" Type="http://schemas.openxmlformats.org/officeDocument/2006/relationships/hyperlink" Target="http://www.ncbi.nlm.nih.gov/pubmed?term=%22Bult%20CJ%22%5BAuthor%5D" TargetMode="External"/><Relationship Id="rId10" Type="http://schemas.openxmlformats.org/officeDocument/2006/relationships/hyperlink" Target="http://www.ncbi.nlm.nih.gov/pubmed?term=%22Tomb%20JF%22%5BAuthor%5D"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59AB3E-9F2B-7F49-AEC8-85309F7C0979}" type="slidenum">
              <a:rPr lang="en-US" smtClean="0"/>
              <a:pPr>
                <a:defRPr/>
              </a:pPr>
              <a:t>1</a:t>
            </a:fld>
            <a:endParaRPr lang="en-US"/>
          </a:p>
        </p:txBody>
      </p:sp>
    </p:spTree>
    <p:extLst>
      <p:ext uri="{BB962C8B-B14F-4D97-AF65-F5344CB8AC3E}">
        <p14:creationId xmlns:p14="http://schemas.microsoft.com/office/powerpoint/2010/main" val="4007272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379EA1D3-D699-894E-A0E5-393670602ABC}" type="slidenum">
              <a:rPr lang="en-US" sz="1200" b="0">
                <a:solidFill>
                  <a:prstClr val="black"/>
                </a:solidFill>
              </a:rPr>
              <a:pPr/>
              <a:t>10</a:t>
            </a:fld>
            <a:endParaRPr lang="en-US" sz="1200" b="0">
              <a:solidFill>
                <a:prstClr val="black"/>
              </a:solidFill>
            </a:endParaRPr>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spcBef>
                <a:spcPct val="0"/>
              </a:spcBef>
            </a:pPr>
            <a:endParaRPr lang="en-GB">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EE6A3D09-90EF-7546-860C-476E70AFC74C}" type="slidenum">
              <a:rPr lang="en-US" sz="1200" b="0">
                <a:solidFill>
                  <a:prstClr val="black"/>
                </a:solidFill>
              </a:rPr>
              <a:pPr/>
              <a:t>11</a:t>
            </a:fld>
            <a:endParaRPr lang="en-US" sz="1200" b="0">
              <a:solidFill>
                <a:prstClr val="black"/>
              </a:solidFill>
            </a:endParaRPr>
          </a:p>
        </p:txBody>
      </p:sp>
      <p:sp>
        <p:nvSpPr>
          <p:cNvPr id="30722" name="Rectangle 1026"/>
          <p:cNvSpPr>
            <a:spLocks noGrp="1" noRot="1" noChangeAspect="1" noChangeArrowheads="1"/>
          </p:cNvSpPr>
          <p:nvPr>
            <p:ph type="sldImg"/>
          </p:nvPr>
        </p:nvSpPr>
        <p:spPr>
          <a:solidFill>
            <a:srgbClr val="FFFFFF"/>
          </a:solidFill>
          <a:ln/>
        </p:spPr>
      </p:sp>
      <p:sp>
        <p:nvSpPr>
          <p:cNvPr id="30723"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405EC150-7512-B040-BB03-5AFBEC443E68}" type="slidenum">
              <a:rPr lang="en-US" sz="1200" b="0">
                <a:solidFill>
                  <a:prstClr val="black"/>
                </a:solidFill>
              </a:rPr>
              <a:pPr/>
              <a:t>12</a:t>
            </a:fld>
            <a:endParaRPr lang="en-US" sz="1200" b="0">
              <a:solidFill>
                <a:prstClr val="black"/>
              </a:solidFill>
            </a:endParaRPr>
          </a:p>
        </p:txBody>
      </p:sp>
      <p:sp>
        <p:nvSpPr>
          <p:cNvPr id="32770" name="Rectangle 1026"/>
          <p:cNvSpPr>
            <a:spLocks noGrp="1" noRot="1" noChangeAspect="1" noChangeArrowheads="1"/>
          </p:cNvSpPr>
          <p:nvPr>
            <p:ph type="sldImg"/>
          </p:nvPr>
        </p:nvSpPr>
        <p:spPr>
          <a:solidFill>
            <a:srgbClr val="FFFFFF"/>
          </a:solidFill>
          <a:ln/>
        </p:spPr>
      </p:sp>
      <p:sp>
        <p:nvSpPr>
          <p:cNvPr id="32771"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57CEA325-742E-0D4D-9C63-A7D619CAEE99}" type="slidenum">
              <a:rPr lang="en-US" sz="1200" b="0">
                <a:solidFill>
                  <a:prstClr val="black"/>
                </a:solidFill>
              </a:rPr>
              <a:pPr/>
              <a:t>13</a:t>
            </a:fld>
            <a:endParaRPr lang="en-US" sz="1200" b="0">
              <a:solidFill>
                <a:prstClr val="black"/>
              </a:solidFill>
            </a:endParaRPr>
          </a:p>
        </p:txBody>
      </p:sp>
      <p:sp>
        <p:nvSpPr>
          <p:cNvPr id="34818" name="Rectangle 1026"/>
          <p:cNvSpPr>
            <a:spLocks noGrp="1" noRot="1" noChangeAspect="1" noChangeArrowheads="1"/>
          </p:cNvSpPr>
          <p:nvPr>
            <p:ph type="sldImg"/>
          </p:nvPr>
        </p:nvSpPr>
        <p:spPr>
          <a:solidFill>
            <a:srgbClr val="FFFFFF"/>
          </a:solidFill>
          <a:ln/>
        </p:spPr>
      </p:sp>
      <p:sp>
        <p:nvSpPr>
          <p:cNvPr id="34819"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E601869-DA62-0641-9B86-F1EBEDABC400}" type="slidenum">
              <a:rPr lang="en-US" sz="1200" b="0">
                <a:solidFill>
                  <a:prstClr val="black"/>
                </a:solidFill>
              </a:rPr>
              <a:pPr/>
              <a:t>14</a:t>
            </a:fld>
            <a:endParaRPr lang="en-US" sz="1200" b="0">
              <a:solidFill>
                <a:prstClr val="black"/>
              </a:solidFill>
            </a:endParaRPr>
          </a:p>
        </p:txBody>
      </p:sp>
      <p:sp>
        <p:nvSpPr>
          <p:cNvPr id="36866" name="Rectangle 1026"/>
          <p:cNvSpPr>
            <a:spLocks noGrp="1" noRot="1" noChangeAspect="1" noChangeArrowheads="1"/>
          </p:cNvSpPr>
          <p:nvPr>
            <p:ph type="sldImg"/>
          </p:nvPr>
        </p:nvSpPr>
        <p:spPr>
          <a:solidFill>
            <a:srgbClr val="FFFFFF"/>
          </a:solidFill>
          <a:ln/>
        </p:spPr>
      </p:sp>
      <p:sp>
        <p:nvSpPr>
          <p:cNvPr id="36867"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8180EB8F-2431-164A-B457-80E39968A392}" type="slidenum">
              <a:rPr lang="en-US" sz="1200" b="0">
                <a:solidFill>
                  <a:prstClr val="black"/>
                </a:solidFill>
              </a:rPr>
              <a:pPr/>
              <a:t>15</a:t>
            </a:fld>
            <a:endParaRPr lang="en-US" sz="1200" b="0">
              <a:solidFill>
                <a:prstClr val="black"/>
              </a:solidFill>
            </a:endParaRPr>
          </a:p>
        </p:txBody>
      </p:sp>
      <p:sp>
        <p:nvSpPr>
          <p:cNvPr id="38914" name="Rectangle 2"/>
          <p:cNvSpPr>
            <a:spLocks noGrp="1" noRot="1" noChangeAspect="1" noChangeArrowheads="1"/>
          </p:cNvSpPr>
          <p:nvPr>
            <p:ph type="sldImg"/>
          </p:nvPr>
        </p:nvSpPr>
        <p:spPr>
          <a:solidFill>
            <a:srgbClr val="FFFFFF"/>
          </a:solidFill>
          <a:ln/>
        </p:spPr>
      </p:sp>
      <p:sp>
        <p:nvSpPr>
          <p:cNvPr id="38915"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r>
              <a:rPr lang="en-US">
                <a:ea typeface="ＭＳ Ｐゴシック" charset="0"/>
                <a:cs typeface="ＭＳ Ｐゴシック" charset="0"/>
              </a:rPr>
              <a:t>Quoting chisholm, carey NSF draft report, “The regulation of the pools and fluxes in biogeochemical cycles have their origins in the genetic inventory of individual microbes, and the regulation of these genes within the organism is determined by the environment. As such, one can look at the microbial food web as a collection of genomes whose expression and replication is coordinated 3/4 through complex feedback loops 3/4 at the organismal, population, and ecosystem level. As individual microbial genomes are mosaics of genes of mixed heritage, a microbial community is a collection of gene functions distributed amongst its individual members. No single organism contains all the genes necessary to perform the diverse biogeochemical reactions that make up ecological community function. Yet, distributed amongst the community, are all the functions necessary to define that community’s interaction with its environment. One of the novel disciplines that may arise from environmental genomics efforts is “genome ecology”. Conceptually, one can view the collective genomes from a given environment as a single unit, which can be compared directly with that derived from another habitat, or from the same environment at a different time. Is there a defined family of genomes (or genome contents) that defines the biome of a given environment (regardless of species composition)? As sequence sample size increases, does the quantity of genome contents increase proportionally? At what sample size is ‘genome content saturation’ reached for any given habitat? In a related sense, one might model the minimal collective ‘environmental genome’, in analogy to recent efforts to define the minimal genome of a free living microbe. Would this be the definition of the ‘minimum ecological unit’? These are profound questions, which until recently were completely outside our grasp.”</a:t>
            </a:r>
          </a:p>
          <a:p>
            <a:pPr eaLnBrk="1" hangingPunct="1">
              <a:spcBef>
                <a:spcPct val="0"/>
              </a:spcBef>
            </a:pPr>
            <a:endParaRPr lang="en-US">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84E0E478-E5EB-F64A-81DB-9F93EBE230E7}" type="slidenum">
              <a:rPr lang="en-US" sz="1200" b="0"/>
              <a:pPr/>
              <a:t>16</a:t>
            </a:fld>
            <a:endParaRPr lang="en-US" sz="1200" b="0"/>
          </a:p>
        </p:txBody>
      </p:sp>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Here structure implies more than categorical definitions of taxon abundance or gene frequency to include the ecological relationships and regulatory networks between organisms, populations and communities.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5078A16-0F5E-DA4F-8033-2A7DDA839785}" type="slidenum">
              <a:rPr lang="en-US" sz="1200"/>
              <a:pPr/>
              <a:t>17</a:t>
            </a:fld>
            <a:endParaRPr lang="en-US" sz="1200"/>
          </a:p>
        </p:txBody>
      </p:sp>
      <p:sp>
        <p:nvSpPr>
          <p:cNvPr id="132098" name="Rectangle 2"/>
          <p:cNvSpPr>
            <a:spLocks noGrp="1" noRot="1" noChangeAspect="1" noChangeArrowheads="1"/>
          </p:cNvSpPr>
          <p:nvPr>
            <p:ph type="sldImg"/>
          </p:nvPr>
        </p:nvSpPr>
        <p:spPr>
          <a:solidFill>
            <a:srgbClr val="FFFFFF"/>
          </a:solidFill>
          <a:ln/>
        </p:spPr>
      </p:sp>
      <p:sp>
        <p:nvSpPr>
          <p:cNvPr id="13209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ln>
            <a:miter lim="800000"/>
            <a:headEnd/>
            <a:tailEnd/>
          </a:ln>
        </p:spPr>
        <p:txBody>
          <a:bodyPr/>
          <a:lstStyle/>
          <a:p>
            <a:fld id="{0E27FE7D-C890-AA45-8460-42FF8E0740CD}" type="slidenum">
              <a:rPr lang="en-US"/>
              <a:pPr/>
              <a:t>18</a:t>
            </a:fld>
            <a:endParaRPr lang="en-US"/>
          </a:p>
        </p:txBody>
      </p:sp>
      <p:sp>
        <p:nvSpPr>
          <p:cNvPr id="57347" name="Rectangle 1026"/>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57348" name="Rectangle 1027"/>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r>
              <a:rPr lang="en-US"/>
              <a:t>Application of environmental genomic techniques permits us to investigate microbial genomes in a community setting independent of cultivation. It is in effect like trying to put the pieces of many puzzles back together again after mixing them all together in one convoluted pile. One challenge among many imposed by this approach is the genomic variation within naturally occurring microbial populations. Another is the size of the puzzle pieces one tries to assemble.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a:lstStyle/>
          <a:p>
            <a:fld id="{EA578825-2802-074B-BE5A-0528FD71B820}" type="slidenum">
              <a:rPr lang="en-US"/>
              <a:pPr/>
              <a:t>19</a:t>
            </a:fld>
            <a:endParaRPr lang="en-US"/>
          </a:p>
        </p:txBody>
      </p:sp>
      <p:sp>
        <p:nvSpPr>
          <p:cNvPr id="59395" name="Rectangle 1026"/>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59396" name="Rectangle 1027"/>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74ADDFA-D997-3843-85A6-C2D0102F1656}" type="slidenum">
              <a:rPr lang="en-US"/>
              <a:pPr/>
              <a:t>2</a:t>
            </a:fld>
            <a:endParaRPr lang="en-US"/>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ln>
            <a:miter lim="800000"/>
            <a:headEnd/>
            <a:tailEnd/>
          </a:ln>
        </p:spPr>
        <p:txBody>
          <a:bodyPr/>
          <a:lstStyle/>
          <a:p>
            <a:fld id="{88A0E6DE-DE49-454F-9E1E-BCCB2167A6D6}" type="slidenum">
              <a:rPr lang="en-US" smtClean="0"/>
              <a:pPr/>
              <a:t>20</a:t>
            </a:fld>
            <a:endParaRPr lang="en-US" smtClean="0"/>
          </a:p>
        </p:txBody>
      </p:sp>
      <p:sp>
        <p:nvSpPr>
          <p:cNvPr id="6144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61444"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ln>
            <a:miter lim="800000"/>
            <a:headEnd/>
            <a:tailEnd/>
          </a:ln>
        </p:spPr>
        <p:txBody>
          <a:bodyPr/>
          <a:lstStyle/>
          <a:p>
            <a:fld id="{88A0E6DE-DE49-454F-9E1E-BCCB2167A6D6}" type="slidenum">
              <a:rPr lang="en-US" smtClean="0"/>
              <a:pPr/>
              <a:t>21</a:t>
            </a:fld>
            <a:endParaRPr lang="en-US" smtClean="0"/>
          </a:p>
        </p:txBody>
      </p:sp>
      <p:sp>
        <p:nvSpPr>
          <p:cNvPr id="6144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61444"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3B06D84-B508-284D-BC91-C8680DEB46E1}" type="slidenum">
              <a:rPr lang="en-US" sz="1200"/>
              <a:pPr/>
              <a:t>22</a:t>
            </a:fld>
            <a:endParaRPr lang="en-US" sz="1200"/>
          </a:p>
        </p:txBody>
      </p:sp>
      <p:sp>
        <p:nvSpPr>
          <p:cNvPr id="116738" name="Rectangle 2"/>
          <p:cNvSpPr>
            <a:spLocks noGrp="1" noRot="1" noChangeAspect="1" noChangeArrowheads="1"/>
          </p:cNvSpPr>
          <p:nvPr>
            <p:ph type="sldImg"/>
          </p:nvPr>
        </p:nvSpPr>
        <p:spPr>
          <a:solidFill>
            <a:srgbClr val="FFFFFF"/>
          </a:solidFill>
          <a:ln/>
        </p:spPr>
      </p:sp>
      <p:sp>
        <p:nvSpPr>
          <p:cNvPr id="11673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AF3496B-1473-4147-AC09-35B6BC7E2461}" type="slidenum">
              <a:rPr lang="en-US" sz="1200"/>
              <a:pPr/>
              <a:t>23</a:t>
            </a:fld>
            <a:endParaRPr lang="en-US" sz="1200"/>
          </a:p>
        </p:txBody>
      </p:sp>
      <p:sp>
        <p:nvSpPr>
          <p:cNvPr id="43010" name="Rectangle 1026"/>
          <p:cNvSpPr>
            <a:spLocks noGrp="1" noRot="1" noChangeAspect="1" noChangeArrowheads="1"/>
          </p:cNvSpPr>
          <p:nvPr>
            <p:ph type="sldImg"/>
          </p:nvPr>
        </p:nvSpPr>
        <p:spPr>
          <a:solidFill>
            <a:srgbClr val="FFFFFF"/>
          </a:solidFill>
          <a:ln/>
        </p:spPr>
      </p:sp>
      <p:sp>
        <p:nvSpPr>
          <p:cNvPr id="43011"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err="1" smtClean="0">
                <a:ea typeface="ＭＳ Ｐゴシック" charset="0"/>
                <a:cs typeface="ＭＳ Ｐゴシック" charset="0"/>
              </a:rPr>
              <a:t>ePGDB</a:t>
            </a:r>
            <a:r>
              <a:rPr lang="en-US" dirty="0" smtClean="0">
                <a:ea typeface="ＭＳ Ｐゴシック" charset="0"/>
                <a:cs typeface="ＭＳ Ｐゴシック" charset="0"/>
              </a:rPr>
              <a:t> = environmental pathway genome database</a:t>
            </a:r>
            <a:endParaRPr lang="en-US" dirty="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74ADDFA-D997-3843-85A6-C2D0102F1656}" type="slidenum">
              <a:rPr lang="en-US"/>
              <a:pPr/>
              <a:t>24</a:t>
            </a:fld>
            <a:endParaRPr lang="en-US"/>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3991375-D36A-DA49-B09E-812D8A767B44}" type="slidenum">
              <a:rPr lang="en-US" sz="1200"/>
              <a:pPr/>
              <a:t>25</a:t>
            </a:fld>
            <a:endParaRPr lang="en-US" sz="1200"/>
          </a:p>
        </p:txBody>
      </p:sp>
      <p:sp>
        <p:nvSpPr>
          <p:cNvPr id="46082" name="Rectangle 1026"/>
          <p:cNvSpPr>
            <a:spLocks noGrp="1" noRot="1" noChangeAspect="1" noChangeArrowheads="1"/>
          </p:cNvSpPr>
          <p:nvPr>
            <p:ph type="sldImg"/>
          </p:nvPr>
        </p:nvSpPr>
        <p:spPr>
          <a:solidFill>
            <a:srgbClr val="FFFFFF"/>
          </a:solidFill>
          <a:ln/>
        </p:spPr>
      </p:sp>
      <p:sp>
        <p:nvSpPr>
          <p:cNvPr id="46083"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05272EA-F4B9-E94F-AE51-93D7E9EB5E4E}" type="slidenum">
              <a:rPr lang="en-US" sz="1200">
                <a:solidFill>
                  <a:prstClr val="black"/>
                </a:solidFill>
              </a:rPr>
              <a:pPr/>
              <a:t>26</a:t>
            </a:fld>
            <a:endParaRPr lang="en-US" sz="1200">
              <a:solidFill>
                <a:prstClr val="black"/>
              </a:solidFill>
            </a:endParaRPr>
          </a:p>
        </p:txBody>
      </p:sp>
      <p:sp>
        <p:nvSpPr>
          <p:cNvPr id="31747" name="Rectangle 1026"/>
          <p:cNvSpPr>
            <a:spLocks noGrp="1" noRot="1" noChangeAspect="1" noChangeArrowheads="1"/>
          </p:cNvSpPr>
          <p:nvPr>
            <p:ph type="sldImg"/>
          </p:nvPr>
        </p:nvSpPr>
        <p:spPr>
          <a:solidFill>
            <a:srgbClr val="FFFFFF"/>
          </a:solidFill>
          <a:ln/>
        </p:spPr>
      </p:sp>
      <p:sp>
        <p:nvSpPr>
          <p:cNvPr id="31748"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92A87BF-5AAA-5F4C-88EA-4BFC70DA8D94}" type="slidenum">
              <a:rPr lang="en-US" sz="1200">
                <a:solidFill>
                  <a:prstClr val="black"/>
                </a:solidFill>
              </a:rPr>
              <a:pPr/>
              <a:t>27</a:t>
            </a:fld>
            <a:endParaRPr lang="en-US" sz="1200">
              <a:solidFill>
                <a:prstClr val="black"/>
              </a:solidFill>
            </a:endParaRPr>
          </a:p>
        </p:txBody>
      </p:sp>
      <p:sp>
        <p:nvSpPr>
          <p:cNvPr id="33795" name="Rectangle 1026"/>
          <p:cNvSpPr>
            <a:spLocks noGrp="1" noRot="1" noChangeAspect="1" noChangeArrowheads="1"/>
          </p:cNvSpPr>
          <p:nvPr>
            <p:ph type="sldImg"/>
          </p:nvPr>
        </p:nvSpPr>
        <p:spPr>
          <a:solidFill>
            <a:srgbClr val="FFFFFF"/>
          </a:solidFill>
          <a:ln/>
        </p:spPr>
      </p:sp>
      <p:sp>
        <p:nvSpPr>
          <p:cNvPr id="3379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latin typeface="Calibri" charset="0"/>
                <a:ea typeface="ＭＳ Ｐゴシック" charset="0"/>
                <a:cs typeface="Calibri" charset="0"/>
              </a:rPr>
              <a:t>Scientists typically use MetaCyc to answer metabolic questions that span multiple domains of life, such as </a:t>
            </a:r>
            <a:r>
              <a:rPr lang="ja-JP" altLang="en-US">
                <a:latin typeface="Calibri" charset="0"/>
                <a:ea typeface="ＭＳ Ｐゴシック" charset="0"/>
                <a:cs typeface="Calibri" charset="0"/>
              </a:rPr>
              <a:t>“</a:t>
            </a:r>
            <a:r>
              <a:rPr lang="en-US">
                <a:latin typeface="Calibri" charset="0"/>
                <a:ea typeface="ＭＳ Ｐゴシック" charset="0"/>
                <a:cs typeface="Calibri" charset="0"/>
              </a:rPr>
              <a:t>what are all the pathways for arginine degradation in microbes,</a:t>
            </a:r>
            <a:r>
              <a:rPr lang="ja-JP" altLang="en-US">
                <a:latin typeface="Calibri" charset="0"/>
                <a:ea typeface="ＭＳ Ｐゴシック" charset="0"/>
                <a:cs typeface="Calibri" charset="0"/>
              </a:rPr>
              <a:t>”</a:t>
            </a:r>
            <a:r>
              <a:rPr lang="en-US">
                <a:latin typeface="Calibri" charset="0"/>
                <a:ea typeface="ＭＳ Ｐゴシック" charset="0"/>
                <a:cs typeface="Calibri" charset="0"/>
              </a:rPr>
              <a:t> or </a:t>
            </a:r>
            <a:r>
              <a:rPr lang="ja-JP" altLang="en-US">
                <a:latin typeface="Calibri" charset="0"/>
                <a:ea typeface="ＭＳ Ｐゴシック" charset="0"/>
                <a:cs typeface="Calibri" charset="0"/>
              </a:rPr>
              <a:t>“</a:t>
            </a:r>
            <a:r>
              <a:rPr lang="en-US">
                <a:latin typeface="Calibri" charset="0"/>
                <a:ea typeface="ＭＳ Ｐゴシック" charset="0"/>
                <a:cs typeface="Calibri" charset="0"/>
              </a:rPr>
              <a:t>what cofactor biosynthesis pathways are known in bacteria?</a:t>
            </a:r>
            <a:r>
              <a:rPr lang="ja-JP" altLang="en-US">
                <a:latin typeface="Calibri" charset="0"/>
                <a:ea typeface="ＭＳ Ｐゴシック" charset="0"/>
                <a:cs typeface="Calibri" charset="0"/>
              </a:rPr>
              <a:t>”</a:t>
            </a:r>
            <a:r>
              <a:rPr lang="en-US">
                <a:latin typeface="Calibri" charset="0"/>
                <a:ea typeface="ＭＳ Ｐゴシック" charset="0"/>
                <a:cs typeface="Calibri" charset="0"/>
              </a:rPr>
              <a:t> For questions that require information about the complete genome, proteome, or metabolic network of an organism, instead consult the organism-specific PGDB. For example, MetaCyc contains 14 pathways that have been experimentally studied in Staphylococcus aureus, and 36 enzymes that participate in these pathways. In contrast, the BioCyc Staphylococcus aureus RF122 PGDB contains 189 pathways (most of which are computationally predicted), plus the entire genome and proteome of that strain.</a:t>
            </a:r>
          </a:p>
          <a:p>
            <a:pPr eaLnBrk="1" hangingPunct="1"/>
            <a:endParaRPr lang="en-US">
              <a:ea typeface="ＭＳ Ｐゴシック" charset="0"/>
              <a:cs typeface="ＭＳ Ｐゴシック" charset="0"/>
            </a:endParaRPr>
          </a:p>
          <a:p>
            <a:pPr eaLnBrk="1" hangingPunct="1"/>
            <a:r>
              <a:rPr lang="en-US">
                <a:ea typeface="ＭＳ Ｐゴシック" charset="0"/>
                <a:cs typeface="ＭＳ Ｐゴシック" charset="0"/>
              </a:rPr>
              <a:t>MetaCyc is a collaborative project between SRI International, the Boyce Thomson Institute for Plant Research, and the Carnegie Institution of Washington. Since its beginning in 1998, MetaCyc</a:t>
            </a:r>
            <a:r>
              <a:rPr lang="ja-JP" altLang="en-US">
                <a:ea typeface="ＭＳ Ｐゴシック" charset="0"/>
                <a:cs typeface="ＭＳ Ｐゴシック" charset="0"/>
              </a:rPr>
              <a:t>’</a:t>
            </a:r>
            <a:r>
              <a:rPr lang="en-US">
                <a:ea typeface="ＭＳ Ｐゴシック" charset="0"/>
                <a:cs typeface="ＭＳ Ｐゴシック" charset="0"/>
              </a:rPr>
              <a:t>s data have been gathered from a variety of literature and on-line sources. A staff of several full-time curators update MetaCyc on an ongoing basis using a literature-based strategy.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3C12A7A-225D-3740-88C3-AE43302F20FE}" type="slidenum">
              <a:rPr lang="en-US" sz="1200">
                <a:solidFill>
                  <a:prstClr val="black"/>
                </a:solidFill>
              </a:rPr>
              <a:pPr/>
              <a:t>28</a:t>
            </a:fld>
            <a:endParaRPr lang="en-US" sz="1200">
              <a:solidFill>
                <a:prstClr val="black"/>
              </a:solidFill>
            </a:endParaRPr>
          </a:p>
        </p:txBody>
      </p:sp>
      <p:sp>
        <p:nvSpPr>
          <p:cNvPr id="35843" name="Rectangle 1026"/>
          <p:cNvSpPr>
            <a:spLocks noGrp="1" noRot="1" noChangeAspect="1" noChangeArrowheads="1"/>
          </p:cNvSpPr>
          <p:nvPr>
            <p:ph type="sldImg"/>
          </p:nvPr>
        </p:nvSpPr>
        <p:spPr>
          <a:solidFill>
            <a:srgbClr val="FFFFFF"/>
          </a:solidFill>
          <a:ln/>
        </p:spPr>
      </p:sp>
      <p:sp>
        <p:nvSpPr>
          <p:cNvPr id="35844"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01C1706-EEEB-4042-A55B-A00EA0FB487A}" type="slidenum">
              <a:rPr lang="en-US" sz="1200">
                <a:solidFill>
                  <a:prstClr val="black"/>
                </a:solidFill>
              </a:rPr>
              <a:pPr/>
              <a:t>29</a:t>
            </a:fld>
            <a:endParaRPr lang="en-US" sz="1200">
              <a:solidFill>
                <a:prstClr val="black"/>
              </a:solidFill>
            </a:endParaRPr>
          </a:p>
        </p:txBody>
      </p:sp>
      <p:sp>
        <p:nvSpPr>
          <p:cNvPr id="57346" name="Rectangle 1026"/>
          <p:cNvSpPr>
            <a:spLocks noGrp="1" noRot="1" noChangeAspect="1" noChangeArrowheads="1"/>
          </p:cNvSpPr>
          <p:nvPr>
            <p:ph type="sldImg"/>
          </p:nvPr>
        </p:nvSpPr>
        <p:spPr>
          <a:solidFill>
            <a:srgbClr val="FFFFFF"/>
          </a:solidFill>
          <a:ln/>
        </p:spPr>
      </p:sp>
      <p:sp>
        <p:nvSpPr>
          <p:cNvPr id="5734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Johannes Friedrich Miescher (MEEscher) isolated various phosphate-rich chemicals, which he called nuclein (now nucleic acids), from the nuclei of white blood cells in 1869 at Felix Hoppe-Seyler's laboratory at the University of Tübingen, Germany,</a:t>
            </a:r>
          </a:p>
          <a:p>
            <a:endParaRPr lang="en-US">
              <a:ea typeface="ＭＳ Ｐゴシック" charset="0"/>
              <a:cs typeface="ＭＳ Ｐゴシック" charset="0"/>
            </a:endParaRP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EB676657-732A-524B-891E-18579E233D3F}" type="slidenum">
              <a:rPr lang="en-US" sz="1200" b="0">
                <a:solidFill>
                  <a:prstClr val="black"/>
                </a:solidFill>
              </a:rPr>
              <a:pPr/>
              <a:t>3</a:t>
            </a:fld>
            <a:endParaRPr lang="en-US" sz="1200" b="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01C1706-EEEB-4042-A55B-A00EA0FB487A}" type="slidenum">
              <a:rPr lang="en-US" sz="1200">
                <a:solidFill>
                  <a:prstClr val="black"/>
                </a:solidFill>
              </a:rPr>
              <a:pPr/>
              <a:t>30</a:t>
            </a:fld>
            <a:endParaRPr lang="en-US" sz="1200">
              <a:solidFill>
                <a:prstClr val="black"/>
              </a:solidFill>
            </a:endParaRPr>
          </a:p>
        </p:txBody>
      </p:sp>
      <p:sp>
        <p:nvSpPr>
          <p:cNvPr id="57346" name="Rectangle 1026"/>
          <p:cNvSpPr>
            <a:spLocks noGrp="1" noRot="1" noChangeAspect="1" noChangeArrowheads="1"/>
          </p:cNvSpPr>
          <p:nvPr>
            <p:ph type="sldImg"/>
          </p:nvPr>
        </p:nvSpPr>
        <p:spPr>
          <a:solidFill>
            <a:srgbClr val="FFFFFF"/>
          </a:solidFill>
          <a:ln/>
        </p:spPr>
      </p:sp>
      <p:sp>
        <p:nvSpPr>
          <p:cNvPr id="5734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01C1706-EEEB-4042-A55B-A00EA0FB487A}" type="slidenum">
              <a:rPr lang="en-US" sz="1200">
                <a:solidFill>
                  <a:prstClr val="black"/>
                </a:solidFill>
              </a:rPr>
              <a:pPr/>
              <a:t>31</a:t>
            </a:fld>
            <a:endParaRPr lang="en-US" sz="1200">
              <a:solidFill>
                <a:prstClr val="black"/>
              </a:solidFill>
            </a:endParaRPr>
          </a:p>
        </p:txBody>
      </p:sp>
      <p:sp>
        <p:nvSpPr>
          <p:cNvPr id="57346" name="Rectangle 1026"/>
          <p:cNvSpPr>
            <a:spLocks noGrp="1" noRot="1" noChangeAspect="1" noChangeArrowheads="1"/>
          </p:cNvSpPr>
          <p:nvPr>
            <p:ph type="sldImg"/>
          </p:nvPr>
        </p:nvSpPr>
        <p:spPr>
          <a:solidFill>
            <a:srgbClr val="FFFFFF"/>
          </a:solidFill>
          <a:ln/>
        </p:spPr>
      </p:sp>
      <p:sp>
        <p:nvSpPr>
          <p:cNvPr id="5734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90C3612C-E738-E94D-8DAB-CBD3CD5DBDC4}" type="slidenum">
              <a:rPr lang="en-US" sz="1200" b="0">
                <a:solidFill>
                  <a:prstClr val="black"/>
                </a:solidFill>
              </a:rPr>
              <a:pPr/>
              <a:t>32</a:t>
            </a:fld>
            <a:endParaRPr lang="en-US" sz="1200" b="0">
              <a:solidFill>
                <a:prstClr val="black"/>
              </a:solidFill>
            </a:endParaRPr>
          </a:p>
        </p:txBody>
      </p:sp>
      <p:sp>
        <p:nvSpPr>
          <p:cNvPr id="131074" name="Rectangle 1026"/>
          <p:cNvSpPr>
            <a:spLocks noGrp="1" noRot="1" noChangeAspect="1" noChangeArrowheads="1"/>
          </p:cNvSpPr>
          <p:nvPr>
            <p:ph type="sldImg"/>
          </p:nvPr>
        </p:nvSpPr>
        <p:spPr>
          <a:solidFill>
            <a:srgbClr val="FFFFFF"/>
          </a:solidFill>
          <a:ln/>
        </p:spPr>
      </p:sp>
      <p:sp>
        <p:nvSpPr>
          <p:cNvPr id="131075"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Pyramid figure describing the different levels of PGDB hosted by under the BioCyc umbrella and the subsequent analysis that we did at each level. ePGDBs are suggested as an extension in level-4 of the pyramid.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4E1DF77-ADD7-F742-804A-9EED96151978}" type="slidenum">
              <a:rPr lang="en-US" sz="1200">
                <a:solidFill>
                  <a:prstClr val="black"/>
                </a:solidFill>
              </a:rPr>
              <a:pPr/>
              <a:t>33</a:t>
            </a:fld>
            <a:endParaRPr lang="en-US" sz="1200">
              <a:solidFill>
                <a:prstClr val="black"/>
              </a:solidFill>
            </a:endParaRPr>
          </a:p>
        </p:txBody>
      </p:sp>
      <p:sp>
        <p:nvSpPr>
          <p:cNvPr id="59394" name="Rectangle 1026"/>
          <p:cNvSpPr>
            <a:spLocks noGrp="1" noRot="1" noChangeAspect="1" noChangeArrowheads="1"/>
          </p:cNvSpPr>
          <p:nvPr>
            <p:ph type="sldImg"/>
          </p:nvPr>
        </p:nvSpPr>
        <p:spPr>
          <a:solidFill>
            <a:srgbClr val="FFFFFF"/>
          </a:solidFill>
          <a:ln/>
        </p:spPr>
      </p:sp>
      <p:sp>
        <p:nvSpPr>
          <p:cNvPr id="59395"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Note: there are currently 300 base Pathways in the </a:t>
            </a:r>
            <a:r>
              <a:rPr lang="en-US" dirty="0" err="1" smtClean="0">
                <a:ea typeface="ＭＳ Ｐゴシック" charset="0"/>
                <a:cs typeface="ＭＳ Ｐゴシック" charset="0"/>
              </a:rPr>
              <a:t>EcoCyc</a:t>
            </a:r>
            <a:r>
              <a:rPr lang="en-US" baseline="0" dirty="0" smtClean="0">
                <a:ea typeface="ＭＳ Ｐゴシック" charset="0"/>
                <a:cs typeface="ＭＳ Ｐゴシック" charset="0"/>
              </a:rPr>
              <a:t> database as of March 3, 2013 (http://</a:t>
            </a:r>
            <a:r>
              <a:rPr lang="en-US" baseline="0" dirty="0" err="1" smtClean="0">
                <a:ea typeface="ＭＳ Ｐゴシック" charset="0"/>
                <a:cs typeface="ＭＳ Ｐゴシック" charset="0"/>
              </a:rPr>
              <a:t>ecocyc.org</a:t>
            </a:r>
            <a:r>
              <a:rPr lang="en-US" baseline="0" dirty="0" smtClean="0">
                <a:ea typeface="ＭＳ Ｐゴシック" charset="0"/>
                <a:cs typeface="ＭＳ Ｐゴシック" charset="0"/>
              </a:rPr>
              <a:t>/ECOLI/</a:t>
            </a:r>
            <a:r>
              <a:rPr lang="en-US" baseline="0" dirty="0" err="1" smtClean="0">
                <a:ea typeface="ＭＳ Ｐゴシック" charset="0"/>
                <a:cs typeface="ＭＳ Ｐゴシック" charset="0"/>
              </a:rPr>
              <a:t>organism-summary?object</a:t>
            </a:r>
            <a:r>
              <a:rPr lang="en-US" baseline="0" dirty="0" smtClean="0">
                <a:ea typeface="ＭＳ Ｐゴシック" charset="0"/>
                <a:cs typeface="ＭＳ Ｐゴシック" charset="0"/>
              </a:rPr>
              <a:t>=ECOLI)</a:t>
            </a:r>
            <a:endParaRPr lang="en-US" dirty="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F526D0-4912-B241-81BF-C776C5DD25F2}" type="slidenum">
              <a:rPr lang="en-US" sz="1200"/>
              <a:pPr/>
              <a:t>34</a:t>
            </a:fld>
            <a:endParaRPr lang="en-US" sz="1200"/>
          </a:p>
        </p:txBody>
      </p:sp>
      <p:sp>
        <p:nvSpPr>
          <p:cNvPr id="67586" name="Rectangle 1026"/>
          <p:cNvSpPr>
            <a:spLocks noGrp="1" noRot="1" noChangeAspect="1" noChangeArrowheads="1"/>
          </p:cNvSpPr>
          <p:nvPr>
            <p:ph type="sldImg"/>
          </p:nvPr>
        </p:nvSpPr>
        <p:spPr>
          <a:solidFill>
            <a:srgbClr val="FFFFFF"/>
          </a:solidFill>
          <a:ln/>
        </p:spPr>
      </p:sp>
      <p:sp>
        <p:nvSpPr>
          <p:cNvPr id="6758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35</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74ADDFA-D997-3843-85A6-C2D0102F1656}" type="slidenum">
              <a:rPr lang="en-US"/>
              <a:pPr/>
              <a:t>36</a:t>
            </a:fld>
            <a:endParaRPr lang="en-US"/>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E4FCFAA-3EC4-4844-AABA-79A35697719E}" type="slidenum">
              <a:rPr lang="en-US" sz="1200"/>
              <a:pPr/>
              <a:t>37</a:t>
            </a:fld>
            <a:endParaRPr lang="en-US" sz="1200"/>
          </a:p>
        </p:txBody>
      </p:sp>
      <p:sp>
        <p:nvSpPr>
          <p:cNvPr id="49155" name="Rectangle 1026"/>
          <p:cNvSpPr>
            <a:spLocks noGrp="1" noRot="1" noChangeAspect="1" noChangeArrowheads="1"/>
          </p:cNvSpPr>
          <p:nvPr>
            <p:ph type="sldImg"/>
          </p:nvPr>
        </p:nvSpPr>
        <p:spPr>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11D69B8-D4F7-A148-B2CC-F9FB7E34947C}" type="slidenum">
              <a:rPr lang="en-US" sz="1200"/>
              <a:pPr/>
              <a:t>38</a:t>
            </a:fld>
            <a:endParaRPr lang="en-US" sz="1200"/>
          </a:p>
        </p:txBody>
      </p:sp>
      <p:sp>
        <p:nvSpPr>
          <p:cNvPr id="53251" name="Rectangle 1026"/>
          <p:cNvSpPr>
            <a:spLocks noGrp="1" noRot="1" noChangeAspect="1" noChangeArrowheads="1"/>
          </p:cNvSpPr>
          <p:nvPr>
            <p:ph type="sldImg"/>
          </p:nvPr>
        </p:nvSpPr>
        <p:spPr>
          <a:solidFill>
            <a:srgbClr val="FFFFFF"/>
          </a:solidFill>
          <a:ln/>
        </p:spPr>
      </p:sp>
      <p:sp>
        <p:nvSpPr>
          <p:cNvPr id="5325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3F4473F-06E1-2748-9481-574A20759CB7}" type="slidenum">
              <a:rPr lang="en-US" sz="1200">
                <a:solidFill>
                  <a:prstClr val="black"/>
                </a:solidFill>
              </a:rPr>
              <a:pPr/>
              <a:t>39</a:t>
            </a:fld>
            <a:endParaRPr lang="en-US" sz="1200">
              <a:solidFill>
                <a:prstClr val="black"/>
              </a:solidFill>
            </a:endParaRPr>
          </a:p>
        </p:txBody>
      </p:sp>
      <p:sp>
        <p:nvSpPr>
          <p:cNvPr id="65538" name="Rectangle 1026"/>
          <p:cNvSpPr>
            <a:spLocks noGrp="1" noRot="1" noChangeAspect="1" noChangeArrowheads="1"/>
          </p:cNvSpPr>
          <p:nvPr>
            <p:ph type="sldImg"/>
          </p:nvPr>
        </p:nvSpPr>
        <p:spPr>
          <a:solidFill>
            <a:srgbClr val="FFFFFF"/>
          </a:solidFill>
          <a:ln/>
        </p:spPr>
      </p:sp>
      <p:sp>
        <p:nvSpPr>
          <p:cNvPr id="65539"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Temperature versus salinity (T-S) relations for the North Pacific Subtropical Gyre at station ALOHA (22-45</a:t>
            </a:r>
            <a:r>
              <a:rPr lang="ja-JP" altLang="en-US">
                <a:ea typeface="ＭＳ Ｐゴシック" charset="0"/>
                <a:cs typeface="ＭＳ Ｐゴシック" charset="0"/>
              </a:rPr>
              <a:t>’</a:t>
            </a:r>
            <a:r>
              <a:rPr lang="en-US" altLang="ja-JP">
                <a:ea typeface="ＭＳ Ｐゴシック" charset="0"/>
                <a:cs typeface="ＭＳ Ｐゴシック" charset="0"/>
              </a:rPr>
              <a:t>N, 158-W). The blue circles indicate the positions, in T-S </a:t>
            </a:r>
            <a:r>
              <a:rPr lang="ja-JP" altLang="en-US">
                <a:ea typeface="ＭＳ Ｐゴシック" charset="0"/>
                <a:cs typeface="ＭＳ Ｐゴシック" charset="0"/>
              </a:rPr>
              <a:t>‘‘</a:t>
            </a:r>
            <a:r>
              <a:rPr lang="en-US" altLang="ja-JP">
                <a:ea typeface="ＭＳ Ｐゴシック" charset="0"/>
                <a:cs typeface="ＭＳ Ｐゴシック" charset="0"/>
              </a:rPr>
              <a:t>hydrospace</a:t>
            </a:r>
            <a:r>
              <a:rPr lang="ja-JP" altLang="en-US">
                <a:ea typeface="ＭＳ Ｐゴシック" charset="0"/>
                <a:cs typeface="ＭＳ Ｐゴシック" charset="0"/>
              </a:rPr>
              <a:t>’’</a:t>
            </a:r>
            <a:r>
              <a:rPr lang="en-US" altLang="ja-JP">
                <a:ea typeface="ＭＳ Ｐゴシック" charset="0"/>
                <a:cs typeface="ＭＳ Ｐゴシック" charset="0"/>
              </a:rPr>
              <a:t> of the seven water samples analyzed in this study. The data envelope shows the temperature and salinity conditions observed during the period October 1988 to December 2004 emphasizing both the temporal variability of near-surface waters and the relative constancy of deep waters.</a:t>
            </a:r>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a:ln/>
        </p:spPr>
      </p:sp>
      <p:sp>
        <p:nvSpPr>
          <p:cNvPr id="901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James D. Watson and Francis Crick grin over the structure of B-Form DNA in 1953</a:t>
            </a:r>
          </a:p>
        </p:txBody>
      </p:sp>
      <p:sp>
        <p:nvSpPr>
          <p:cNvPr id="901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6DE8B081-9426-4F45-BBE5-59A7DF16D259}" type="slidenum">
              <a:rPr lang="en-US" sz="1200" b="0">
                <a:solidFill>
                  <a:prstClr val="black"/>
                </a:solidFill>
              </a:rPr>
              <a:pPr/>
              <a:t>4</a:t>
            </a:fld>
            <a:endParaRPr lang="en-US" sz="1200" b="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591CCA0-0F07-0747-ABA9-889EC9BE70AE}" type="slidenum">
              <a:rPr lang="en-US" sz="1200"/>
              <a:pPr/>
              <a:t>40</a:t>
            </a:fld>
            <a:endParaRPr lang="en-US" sz="1200"/>
          </a:p>
        </p:txBody>
      </p:sp>
      <p:sp>
        <p:nvSpPr>
          <p:cNvPr id="59395" name="Rectangle 1026"/>
          <p:cNvSpPr>
            <a:spLocks noGrp="1" noRot="1" noChangeAspect="1" noChangeArrowheads="1"/>
          </p:cNvSpPr>
          <p:nvPr>
            <p:ph type="sldImg"/>
          </p:nvPr>
        </p:nvSpPr>
        <p:spPr>
          <a:solidFill>
            <a:srgbClr val="FFFFFF"/>
          </a:solidFill>
          <a:ln/>
        </p:spPr>
      </p:sp>
      <p:sp>
        <p:nvSpPr>
          <p:cNvPr id="59396"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21A9965A-EFF6-4A4F-9711-4FE96FAB1CA3}" type="slidenum">
              <a:rPr lang="en-US" sz="1200"/>
              <a:pPr/>
              <a:t>41</a:t>
            </a:fld>
            <a:endParaRPr lang="en-US" sz="1200"/>
          </a:p>
        </p:txBody>
      </p:sp>
      <p:sp>
        <p:nvSpPr>
          <p:cNvPr id="61443" name="Rectangle 1026"/>
          <p:cNvSpPr>
            <a:spLocks noGrp="1" noRot="1" noChangeAspect="1" noChangeArrowheads="1"/>
          </p:cNvSpPr>
          <p:nvPr>
            <p:ph type="sldImg"/>
          </p:nvPr>
        </p:nvSpPr>
        <p:spPr>
          <a:solidFill>
            <a:srgbClr val="FFFFFF"/>
          </a:solidFill>
          <a:ln/>
        </p:spPr>
      </p:sp>
      <p:sp>
        <p:nvSpPr>
          <p:cNvPr id="61444"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3408D91D-2375-7C44-847D-A88B4AF9BCA6}" type="slidenum">
              <a:rPr lang="en-US" sz="1200" b="0"/>
              <a:pPr/>
              <a:t>42</a:t>
            </a:fld>
            <a:endParaRPr lang="en-US" sz="1200" b="0"/>
          </a:p>
        </p:txBody>
      </p:sp>
      <p:sp>
        <p:nvSpPr>
          <p:cNvPr id="71682" name="Rectangle 2"/>
          <p:cNvSpPr>
            <a:spLocks noGrp="1" noRot="1" noChangeAspect="1" noChangeArrowheads="1"/>
          </p:cNvSpPr>
          <p:nvPr>
            <p:ph type="sldImg"/>
          </p:nvPr>
        </p:nvSpPr>
        <p:spPr>
          <a:solidFill>
            <a:srgbClr val="FFFFFF"/>
          </a:solidFill>
          <a:ln/>
        </p:spPr>
      </p:sp>
      <p:sp>
        <p:nvSpPr>
          <p:cNvPr id="7168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3F4473F-06E1-2748-9481-574A20759CB7}" type="slidenum">
              <a:rPr lang="en-US" sz="1200">
                <a:solidFill>
                  <a:prstClr val="black"/>
                </a:solidFill>
              </a:rPr>
              <a:pPr/>
              <a:t>43</a:t>
            </a:fld>
            <a:endParaRPr lang="en-US" sz="1200">
              <a:solidFill>
                <a:prstClr val="black"/>
              </a:solidFill>
            </a:endParaRPr>
          </a:p>
        </p:txBody>
      </p:sp>
      <p:sp>
        <p:nvSpPr>
          <p:cNvPr id="65538" name="Rectangle 1026"/>
          <p:cNvSpPr>
            <a:spLocks noGrp="1" noRot="1" noChangeAspect="1" noChangeArrowheads="1"/>
          </p:cNvSpPr>
          <p:nvPr>
            <p:ph type="sldImg"/>
          </p:nvPr>
        </p:nvSpPr>
        <p:spPr>
          <a:solidFill>
            <a:srgbClr val="FFFFFF"/>
          </a:solidFill>
          <a:ln/>
        </p:spPr>
      </p:sp>
      <p:sp>
        <p:nvSpPr>
          <p:cNvPr id="65539"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a:ea typeface="ＭＳ Ｐゴシック" charset="0"/>
                <a:cs typeface="ＭＳ Ｐゴシック" charset="0"/>
              </a:rPr>
              <a:t>Temperature versus salinity (T-S) relations for the North Pacific Subtropical Gyre at station ALOHA (22-45</a:t>
            </a:r>
            <a:r>
              <a:rPr lang="ja-JP" altLang="en-US">
                <a:ea typeface="ＭＳ Ｐゴシック" charset="0"/>
                <a:cs typeface="ＭＳ Ｐゴシック" charset="0"/>
              </a:rPr>
              <a:t>’</a:t>
            </a:r>
            <a:r>
              <a:rPr lang="en-US" altLang="ja-JP">
                <a:ea typeface="ＭＳ Ｐゴシック" charset="0"/>
                <a:cs typeface="ＭＳ Ｐゴシック" charset="0"/>
              </a:rPr>
              <a:t>N, 158-W). The blue circles indicate the positions, in T-S </a:t>
            </a:r>
            <a:r>
              <a:rPr lang="ja-JP" altLang="en-US">
                <a:ea typeface="ＭＳ Ｐゴシック" charset="0"/>
                <a:cs typeface="ＭＳ Ｐゴシック" charset="0"/>
              </a:rPr>
              <a:t>‘‘</a:t>
            </a:r>
            <a:r>
              <a:rPr lang="en-US" altLang="ja-JP">
                <a:ea typeface="ＭＳ Ｐゴシック" charset="0"/>
                <a:cs typeface="ＭＳ Ｐゴシック" charset="0"/>
              </a:rPr>
              <a:t>hydrospace</a:t>
            </a:r>
            <a:r>
              <a:rPr lang="ja-JP" altLang="en-US">
                <a:ea typeface="ＭＳ Ｐゴシック" charset="0"/>
                <a:cs typeface="ＭＳ Ｐゴシック" charset="0"/>
              </a:rPr>
              <a:t>’’</a:t>
            </a:r>
            <a:r>
              <a:rPr lang="en-US" altLang="ja-JP">
                <a:ea typeface="ＭＳ Ｐゴシック" charset="0"/>
                <a:cs typeface="ＭＳ Ｐゴシック" charset="0"/>
              </a:rPr>
              <a:t> of the seven water samples analyzed in this study. The data envelope shows the temperature and salinity conditions observed during the period October 1988 to December 2004 emphasizing both the temporal variability of near-surface waters and the relative constancy of deep waters.</a:t>
            </a:r>
            <a:endParaRPr lang="en-US">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A614947-F6A4-244F-826B-6E59AB41BAF1}" type="slidenum">
              <a:rPr lang="en-US" sz="1200">
                <a:solidFill>
                  <a:prstClr val="black"/>
                </a:solidFill>
              </a:rPr>
              <a:pPr/>
              <a:t>44</a:t>
            </a:fld>
            <a:endParaRPr lang="en-US" sz="1200">
              <a:solidFill>
                <a:prstClr val="black"/>
              </a:solidFill>
            </a:endParaRPr>
          </a:p>
        </p:txBody>
      </p:sp>
      <p:sp>
        <p:nvSpPr>
          <p:cNvPr id="89090" name="Rectangle 1026"/>
          <p:cNvSpPr>
            <a:spLocks noGrp="1" noRot="1" noChangeAspect="1" noChangeArrowheads="1"/>
          </p:cNvSpPr>
          <p:nvPr>
            <p:ph type="sldImg"/>
          </p:nvPr>
        </p:nvSpPr>
        <p:spPr>
          <a:solidFill>
            <a:srgbClr val="FFFFFF"/>
          </a:solidFill>
          <a:ln/>
        </p:spPr>
      </p:sp>
      <p:sp>
        <p:nvSpPr>
          <p:cNvPr id="89091"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F526D0-4912-B241-81BF-C776C5DD25F2}" type="slidenum">
              <a:rPr lang="en-US" sz="1200">
                <a:solidFill>
                  <a:prstClr val="black"/>
                </a:solidFill>
              </a:rPr>
              <a:pPr/>
              <a:t>45</a:t>
            </a:fld>
            <a:endParaRPr lang="en-US" sz="1200">
              <a:solidFill>
                <a:prstClr val="black"/>
              </a:solidFill>
            </a:endParaRPr>
          </a:p>
        </p:txBody>
      </p:sp>
      <p:sp>
        <p:nvSpPr>
          <p:cNvPr id="67586" name="Rectangle 1026"/>
          <p:cNvSpPr>
            <a:spLocks noGrp="1" noRot="1" noChangeAspect="1" noChangeArrowheads="1"/>
          </p:cNvSpPr>
          <p:nvPr>
            <p:ph type="sldImg"/>
          </p:nvPr>
        </p:nvSpPr>
        <p:spPr>
          <a:solidFill>
            <a:srgbClr val="FFFFFF"/>
          </a:solidFill>
          <a:ln/>
        </p:spPr>
      </p:sp>
      <p:sp>
        <p:nvSpPr>
          <p:cNvPr id="67587"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46</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47</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48</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49</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hlinkClick r:id="rId3"/>
              </a:rPr>
              <a:t>Fleischmann R, Adams M, White O, Clayton R, Kirkness E, Kerlavage A, Bult C, Tomb J, Dougherty B, Merrick J (1995). "Whole-genome random sequencing and assembly of Haemophilus influenzae Rd". Science 269 (5223): 496–512. Bibcode 1995Sci...269..496F. doi:10.1126/science.7542800. PMID 7542800.</a:t>
            </a:r>
          </a:p>
          <a:p>
            <a:endParaRPr lang="en-US" b="1">
              <a:ea typeface="ＭＳ Ｐゴシック" charset="0"/>
              <a:cs typeface="ＭＳ Ｐゴシック" charset="0"/>
            </a:endParaRPr>
          </a:p>
          <a:p>
            <a:r>
              <a:rPr lang="en-US" b="1">
                <a:ea typeface="ＭＳ Ｐゴシック" charset="0"/>
                <a:cs typeface="ＭＳ Ｐゴシック" charset="0"/>
              </a:rPr>
              <a:t>Whole-genome random sequencing and assembly of Haemophilus influenzae Rd.</a:t>
            </a:r>
          </a:p>
          <a:p>
            <a:r>
              <a:rPr lang="en-US">
                <a:ea typeface="ＭＳ Ｐゴシック" charset="0"/>
                <a:cs typeface="ＭＳ Ｐゴシック" charset="0"/>
                <a:hlinkClick r:id="rId4"/>
              </a:rPr>
              <a:t>Fleischmann RD</a:t>
            </a:r>
            <a:r>
              <a:rPr lang="en-US">
                <a:ea typeface="ＭＳ Ｐゴシック" charset="0"/>
                <a:cs typeface="ＭＳ Ｐゴシック" charset="0"/>
              </a:rPr>
              <a:t>, </a:t>
            </a:r>
            <a:r>
              <a:rPr lang="en-US">
                <a:ea typeface="ＭＳ Ｐゴシック" charset="0"/>
                <a:cs typeface="ＭＳ Ｐゴシック" charset="0"/>
                <a:hlinkClick r:id="rId3"/>
              </a:rPr>
              <a:t>Adams MD</a:t>
            </a:r>
            <a:r>
              <a:rPr lang="en-US">
                <a:ea typeface="ＭＳ Ｐゴシック" charset="0"/>
                <a:cs typeface="ＭＳ Ｐゴシック" charset="0"/>
              </a:rPr>
              <a:t>, </a:t>
            </a:r>
            <a:r>
              <a:rPr lang="en-US">
                <a:ea typeface="ＭＳ Ｐゴシック" charset="0"/>
                <a:cs typeface="ＭＳ Ｐゴシック" charset="0"/>
                <a:hlinkClick r:id="rId5"/>
              </a:rPr>
              <a:t>White O</a:t>
            </a:r>
            <a:r>
              <a:rPr lang="en-US">
                <a:ea typeface="ＭＳ Ｐゴシック" charset="0"/>
                <a:cs typeface="ＭＳ Ｐゴシック" charset="0"/>
              </a:rPr>
              <a:t>, </a:t>
            </a:r>
            <a:r>
              <a:rPr lang="en-US">
                <a:ea typeface="ＭＳ Ｐゴシック" charset="0"/>
                <a:cs typeface="ＭＳ Ｐゴシック" charset="0"/>
                <a:hlinkClick r:id="rId6"/>
              </a:rPr>
              <a:t>Clayton RA</a:t>
            </a:r>
            <a:r>
              <a:rPr lang="en-US">
                <a:ea typeface="ＭＳ Ｐゴシック" charset="0"/>
                <a:cs typeface="ＭＳ Ｐゴシック" charset="0"/>
              </a:rPr>
              <a:t>, </a:t>
            </a:r>
            <a:r>
              <a:rPr lang="en-US">
                <a:ea typeface="ＭＳ Ｐゴシック" charset="0"/>
                <a:cs typeface="ＭＳ Ｐゴシック" charset="0"/>
                <a:hlinkClick r:id="rId7"/>
              </a:rPr>
              <a:t>Kirkness EF</a:t>
            </a:r>
            <a:r>
              <a:rPr lang="en-US">
                <a:ea typeface="ＭＳ Ｐゴシック" charset="0"/>
                <a:cs typeface="ＭＳ Ｐゴシック" charset="0"/>
              </a:rPr>
              <a:t>, </a:t>
            </a:r>
            <a:r>
              <a:rPr lang="en-US">
                <a:ea typeface="ＭＳ Ｐゴシック" charset="0"/>
                <a:cs typeface="ＭＳ Ｐゴシック" charset="0"/>
                <a:hlinkClick r:id="rId8"/>
              </a:rPr>
              <a:t>Kerlavage AR</a:t>
            </a:r>
            <a:r>
              <a:rPr lang="en-US">
                <a:ea typeface="ＭＳ Ｐゴシック" charset="0"/>
                <a:cs typeface="ＭＳ Ｐゴシック" charset="0"/>
              </a:rPr>
              <a:t>, </a:t>
            </a:r>
            <a:r>
              <a:rPr lang="en-US">
                <a:ea typeface="ＭＳ Ｐゴシック" charset="0"/>
                <a:cs typeface="ＭＳ Ｐゴシック" charset="0"/>
                <a:hlinkClick r:id="rId9"/>
              </a:rPr>
              <a:t>Bult CJ</a:t>
            </a:r>
            <a:r>
              <a:rPr lang="en-US">
                <a:ea typeface="ＭＳ Ｐゴシック" charset="0"/>
                <a:cs typeface="ＭＳ Ｐゴシック" charset="0"/>
              </a:rPr>
              <a:t>, </a:t>
            </a:r>
            <a:r>
              <a:rPr lang="en-US">
                <a:ea typeface="ＭＳ Ｐゴシック" charset="0"/>
                <a:cs typeface="ＭＳ Ｐゴシック" charset="0"/>
                <a:hlinkClick r:id="rId10"/>
              </a:rPr>
              <a:t>Tomb JF</a:t>
            </a:r>
            <a:r>
              <a:rPr lang="en-US">
                <a:ea typeface="ＭＳ Ｐゴシック" charset="0"/>
                <a:cs typeface="ＭＳ Ｐゴシック" charset="0"/>
              </a:rPr>
              <a:t>, </a:t>
            </a:r>
            <a:r>
              <a:rPr lang="en-US">
                <a:ea typeface="ＭＳ Ｐゴシック" charset="0"/>
                <a:cs typeface="ＭＳ Ｐゴシック" charset="0"/>
                <a:hlinkClick r:id="rId11"/>
              </a:rPr>
              <a:t>Dougherty BA</a:t>
            </a:r>
            <a:r>
              <a:rPr lang="en-US">
                <a:ea typeface="ＭＳ Ｐゴシック" charset="0"/>
                <a:cs typeface="ＭＳ Ｐゴシック" charset="0"/>
              </a:rPr>
              <a:t>, </a:t>
            </a:r>
            <a:r>
              <a:rPr lang="en-US">
                <a:ea typeface="ＭＳ Ｐゴシック" charset="0"/>
                <a:cs typeface="ＭＳ Ｐゴシック" charset="0"/>
                <a:hlinkClick r:id="rId12"/>
              </a:rPr>
              <a:t>Merrick JM</a:t>
            </a:r>
            <a:r>
              <a:rPr lang="en-US">
                <a:ea typeface="ＭＳ Ｐゴシック" charset="0"/>
                <a:cs typeface="ＭＳ Ｐゴシック" charset="0"/>
              </a:rPr>
              <a:t>, et al.</a:t>
            </a:r>
          </a:p>
          <a:p>
            <a:endParaRPr lang="en-US" b="1">
              <a:ea typeface="ＭＳ Ｐゴシック" charset="0"/>
              <a:cs typeface="ＭＳ Ｐゴシック" charset="0"/>
            </a:endParaRPr>
          </a:p>
          <a:p>
            <a:r>
              <a:rPr lang="en-US" b="1">
                <a:ea typeface="ＭＳ Ｐゴシック" charset="0"/>
                <a:cs typeface="ＭＳ Ｐゴシック" charset="0"/>
              </a:rPr>
              <a:t>Source</a:t>
            </a:r>
          </a:p>
          <a:p>
            <a:r>
              <a:rPr lang="en-US">
                <a:ea typeface="ＭＳ Ｐゴシック" charset="0"/>
                <a:cs typeface="ＭＳ Ｐゴシック" charset="0"/>
              </a:rPr>
              <a:t>Johns Hopkins University School of Medicine, Baltimore, MD 21205, USA.</a:t>
            </a:r>
          </a:p>
          <a:p>
            <a:endParaRPr lang="en-US" b="1">
              <a:ea typeface="ＭＳ Ｐゴシック" charset="0"/>
              <a:cs typeface="ＭＳ Ｐゴシック" charset="0"/>
            </a:endParaRPr>
          </a:p>
          <a:p>
            <a:r>
              <a:rPr lang="en-US" b="1">
                <a:ea typeface="ＭＳ Ｐゴシック" charset="0"/>
                <a:cs typeface="ＭＳ Ｐゴシック" charset="0"/>
              </a:rPr>
              <a:t>Abstract</a:t>
            </a:r>
          </a:p>
          <a:p>
            <a:r>
              <a:rPr lang="en-US">
                <a:ea typeface="ＭＳ Ｐゴシック" charset="0"/>
                <a:cs typeface="ＭＳ Ｐゴシック" charset="0"/>
              </a:rPr>
              <a:t>An approach for genome analysis based on sequencing and assembly of unselected pieces of DNA from the whole chromosome has been applied to obtain the complete nucleotide sequence (1,830,137 base pairs) of the genome from the bacterium Haemophilus influenzae Rd. This approach eliminates the need for initial mapping efforts and is therefore applicable to the vast array of microbial species for which genome maps are unavailable. The H. influenzae Rd genome sequence (Genome Sequence DataBase accession number L42023) represents the only complete genome sequence from a free-living organism.</a:t>
            </a:r>
          </a:p>
          <a:p>
            <a:endParaRPr lang="en-US">
              <a:ea typeface="ＭＳ Ｐゴシック" charset="0"/>
              <a:cs typeface="ＭＳ Ｐゴシック" charset="0"/>
            </a:endParaRP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BA0389D6-9120-8A40-B423-6C4CD8514B84}" type="slidenum">
              <a:rPr lang="en-US" sz="1200" b="0">
                <a:solidFill>
                  <a:prstClr val="black"/>
                </a:solidFill>
              </a:rPr>
              <a:pPr/>
              <a:t>5</a:t>
            </a:fld>
            <a:endParaRPr lang="en-US" sz="1200" b="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F10845D-0D2C-BD4C-A00C-081E9429E95F}" type="slidenum">
              <a:rPr lang="en-US" sz="1200">
                <a:solidFill>
                  <a:prstClr val="black"/>
                </a:solidFill>
              </a:rPr>
              <a:pPr/>
              <a:t>50</a:t>
            </a:fld>
            <a:endParaRPr lang="en-US" sz="1200">
              <a:solidFill>
                <a:prstClr val="black"/>
              </a:solidFill>
            </a:endParaRPr>
          </a:p>
        </p:txBody>
      </p:sp>
      <p:sp>
        <p:nvSpPr>
          <p:cNvPr id="63490" name="Rectangle 1026"/>
          <p:cNvSpPr>
            <a:spLocks noGrp="1" noRot="1" noChangeAspect="1" noChangeArrowheads="1"/>
          </p:cNvSpPr>
          <p:nvPr>
            <p:ph type="sldImg"/>
          </p:nvPr>
        </p:nvSpPr>
        <p:spPr>
          <a:solidFill>
            <a:srgbClr val="FFFFFF"/>
          </a:solidFill>
          <a:ln/>
        </p:spPr>
      </p:sp>
      <p:sp>
        <p:nvSpPr>
          <p:cNvPr id="63491"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ea typeface="ＭＳ Ｐゴシック" charset="0"/>
                <a:cs typeface="ＭＳ Ｐゴシック" charset="0"/>
              </a:rPr>
              <a:t>(a) Nitrogen cycling pathways and reactions assigned by </a:t>
            </a:r>
            <a:r>
              <a:rPr lang="en-US" dirty="0" err="1" smtClean="0">
                <a:ea typeface="ＭＳ Ｐゴシック" charset="0"/>
                <a:cs typeface="ＭＳ Ｐゴシック" charset="0"/>
              </a:rPr>
              <a:t>PathoLogic</a:t>
            </a:r>
            <a:r>
              <a:rPr lang="en-US" dirty="0" smtClean="0">
                <a:ea typeface="ＭＳ Ｐゴシック" charset="0"/>
                <a:cs typeface="ＭＳ Ｐゴシック" charset="0"/>
              </a:rPr>
              <a:t>. Arrow color indicates pathway, nitrate reduction I (</a:t>
            </a:r>
            <a:r>
              <a:rPr lang="en-US" dirty="0" err="1" smtClean="0">
                <a:ea typeface="ＭＳ Ｐゴシック" charset="0"/>
                <a:cs typeface="ＭＳ Ｐゴシック" charset="0"/>
              </a:rPr>
              <a:t>denitrification</a:t>
            </a:r>
            <a:r>
              <a:rPr lang="en-US" dirty="0" smtClean="0">
                <a:ea typeface="ＭＳ Ｐゴシック" charset="0"/>
                <a:cs typeface="ＭＳ Ｐゴシック" charset="0"/>
              </a:rPr>
              <a:t>) (brown), nitrate reduction IV (</a:t>
            </a:r>
            <a:r>
              <a:rPr lang="en-US" dirty="0" err="1" smtClean="0">
                <a:ea typeface="ＭＳ Ｐゴシック" charset="0"/>
                <a:cs typeface="ＭＳ Ｐゴシック" charset="0"/>
              </a:rPr>
              <a:t>dissimilatory</a:t>
            </a:r>
            <a:r>
              <a:rPr lang="en-US" dirty="0" smtClean="0">
                <a:ea typeface="ＭＳ Ｐゴシック" charset="0"/>
                <a:cs typeface="ＭＳ Ｐゴシック" charset="0"/>
              </a:rPr>
              <a:t>) (yellow), and intra-aerobic nitrite reduction (red). Grey numbers adjacent to arrows indicated number of reads assigned to the reaction in the DNA and RNA (RNA in parentheses). Overlapping circles indicate the distribution of reads across multiple pathways. (b) BLAST-based functional and taxonomic breakdown of reads assigned to reactions in given pathways as indicated by letters A-E. Function was determined by the top </a:t>
            </a:r>
            <a:r>
              <a:rPr lang="en-US" dirty="0" err="1" smtClean="0">
                <a:ea typeface="ＭＳ Ｐゴシック" charset="0"/>
                <a:cs typeface="ＭＳ Ｐゴシック" charset="0"/>
              </a:rPr>
              <a:t>RefSeq</a:t>
            </a:r>
            <a:r>
              <a:rPr lang="en-US" dirty="0" smtClean="0">
                <a:ea typeface="ＭＳ Ｐゴシック" charset="0"/>
                <a:cs typeface="ＭＳ Ｐゴシック" charset="0"/>
              </a:rPr>
              <a:t> BLAST hit, reported by the </a:t>
            </a:r>
            <a:r>
              <a:rPr lang="en-US" dirty="0" err="1" smtClean="0">
                <a:ea typeface="ＭＳ Ｐゴシック" charset="0"/>
                <a:cs typeface="ＭＳ Ｐゴシック" charset="0"/>
              </a:rPr>
              <a:t>MetaPathways</a:t>
            </a:r>
            <a:r>
              <a:rPr lang="en-US" dirty="0" smtClean="0">
                <a:ea typeface="ＭＳ Ｐゴシック" charset="0"/>
                <a:cs typeface="ＭＳ Ｐゴシック" charset="0"/>
              </a:rPr>
              <a:t> pipeline, and indicated by reaction arrows, with color corresponding to taxa or taxonomic group with known activity: taxa with nitrate and nitrite reducing activity (blue), nitrite oxidizing activity (green), and ammonia oxidizing activity (purple). Grey reactions indicate no reads for enzymatic activity were detected, only regulatory proteins which may be involved in gene expression regulation (*).</a:t>
            </a:r>
            <a:endParaRPr lang="en-US" dirty="0">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a:lstStyle/>
          <a:p>
            <a:fld id="{7F49E464-6BC6-D64A-90C2-6BCD3A6A6033}" type="slidenum">
              <a:rPr lang="en-US"/>
              <a:pPr/>
              <a:t>52</a:t>
            </a:fld>
            <a:endParaRPr lang="en-US"/>
          </a:p>
        </p:txBody>
      </p:sp>
      <p:sp>
        <p:nvSpPr>
          <p:cNvPr id="55299"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5530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59AB3E-9F2B-7F49-AEC8-85309F7C0979}" type="slidenum">
              <a:rPr lang="en-US" smtClean="0"/>
              <a:pPr>
                <a:defRPr/>
              </a:pPr>
              <a:t>53</a:t>
            </a:fld>
            <a:endParaRPr lang="en-US"/>
          </a:p>
        </p:txBody>
      </p:sp>
    </p:spTree>
    <p:extLst>
      <p:ext uri="{BB962C8B-B14F-4D97-AF65-F5344CB8AC3E}">
        <p14:creationId xmlns:p14="http://schemas.microsoft.com/office/powerpoint/2010/main" val="40072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E7E7C88-C9F7-0E4F-A260-9B615CFB9FAC}" type="slidenum">
              <a:rPr lang="en-US" sz="1200" b="0">
                <a:solidFill>
                  <a:prstClr val="black"/>
                </a:solidFill>
              </a:rPr>
              <a:pPr/>
              <a:t>6</a:t>
            </a:fld>
            <a:endParaRPr lang="en-US" sz="1200" b="0">
              <a:solidFill>
                <a:prstClr val="black"/>
              </a:solidFill>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Compare with Moore’s Law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A symbolic representation of metabolism is one recognized by both human beings and computers…</a:t>
            </a: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2CC2FABE-FC4B-1345-A02E-4B0360E921D8}" type="slidenum">
              <a:rPr lang="en-US" sz="1200" b="0">
                <a:solidFill>
                  <a:prstClr val="black"/>
                </a:solidFill>
              </a:rPr>
              <a:pPr/>
              <a:t>7</a:t>
            </a:fld>
            <a:endParaRPr lang="en-US" sz="1200" b="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4B55A415-97BA-DE44-9DE2-A938D559C005}" type="slidenum">
              <a:rPr lang="en-US" sz="1200" b="0">
                <a:solidFill>
                  <a:prstClr val="black"/>
                </a:solidFill>
              </a:rPr>
              <a:pPr/>
              <a:t>8</a:t>
            </a:fld>
            <a:endParaRPr lang="en-US" sz="1200" b="0">
              <a:solidFill>
                <a:prstClr val="black"/>
              </a:solidFill>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Our contemporary world image resolves a complex and dynamic planet, in some sense a living organism. </a:t>
            </a:r>
          </a:p>
          <a:p>
            <a:endParaRPr lang="en-US" dirty="0">
              <a:ea typeface="ＭＳ Ｐゴシック" charset="0"/>
              <a:cs typeface="ＭＳ Ｐゴシック" charset="0"/>
            </a:endParaRPr>
          </a:p>
          <a:p>
            <a:r>
              <a:rPr lang="en-US" dirty="0">
                <a:ea typeface="ＭＳ Ｐゴシック" charset="0"/>
                <a:cs typeface="ＭＳ Ｐゴシック" charset="0"/>
              </a:rPr>
              <a:t>http://</a:t>
            </a:r>
            <a:r>
              <a:rPr lang="en-US" dirty="0" err="1">
                <a:ea typeface="ＭＳ Ｐゴシック" charset="0"/>
                <a:cs typeface="ＭＳ Ｐゴシック" charset="0"/>
              </a:rPr>
              <a:t>en.wikipedia.org</a:t>
            </a:r>
            <a:r>
              <a:rPr lang="en-US" dirty="0">
                <a:ea typeface="ＭＳ Ｐゴシック" charset="0"/>
                <a:cs typeface="ＭＳ Ｐゴシック" charset="0"/>
              </a:rPr>
              <a:t>/wiki/</a:t>
            </a:r>
            <a:r>
              <a:rPr lang="en-US" dirty="0" err="1">
                <a:ea typeface="ＭＳ Ｐゴシック" charset="0"/>
                <a:cs typeface="ＭＳ Ｐゴシック" charset="0"/>
              </a:rPr>
              <a:t>The_Blue_Marble</a:t>
            </a:r>
            <a:endParaRPr lang="en-US" dirty="0">
              <a:ea typeface="ＭＳ Ｐゴシック" charset="0"/>
              <a:cs typeface="ＭＳ Ｐゴシック" charset="0"/>
            </a:endParaRPr>
          </a:p>
          <a:p>
            <a:endParaRPr lang="en-US" dirty="0">
              <a:ea typeface="ＭＳ Ｐゴシック" charset="0"/>
              <a:cs typeface="ＭＳ Ｐゴシック" charset="0"/>
            </a:endParaRPr>
          </a:p>
          <a:p>
            <a:r>
              <a:rPr lang="en-US" dirty="0">
                <a:ea typeface="ＭＳ Ｐゴシック" charset="0"/>
                <a:cs typeface="ＭＳ Ｐゴシック" charset="0"/>
              </a:rPr>
              <a:t>The snapshot—taken by astronauts on December 7, 1972, at 5:39 a.m. EST (10:39 UTC)—is one of the most widely distributed photographic images in existence.[2] The image is one of the few to show a fully illuminated Earth, as the astronauts had the Sun behind them when they took the image. To the astronauts, Earth had the appearance and size of a glass marble, hence the name.</a:t>
            </a:r>
          </a:p>
          <a:p>
            <a:endParaRPr lang="en-US" dirty="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defRPr/>
            </a:pPr>
            <a:r>
              <a:rPr lang="en-US" dirty="0" smtClean="0">
                <a:latin typeface="+mn-lt"/>
                <a:ea typeface="+mn-ea"/>
                <a:cs typeface="+mn-cs"/>
              </a:rPr>
              <a:t>Sargasso Sea </a:t>
            </a:r>
            <a:r>
              <a:rPr lang="en-US" dirty="0" err="1" smtClean="0">
                <a:latin typeface="+mn-lt"/>
                <a:ea typeface="+mn-ea"/>
                <a:cs typeface="+mn-cs"/>
              </a:rPr>
              <a:t>bacterioplankton</a:t>
            </a:r>
            <a:r>
              <a:rPr lang="en-US" dirty="0" smtClean="0">
                <a:latin typeface="+mn-lt"/>
                <a:ea typeface="+mn-ea"/>
                <a:cs typeface="+mn-cs"/>
              </a:rPr>
              <a:t>.  Ed Delong prepared them as a postdoc in Norm Paces lab in 1989.  And there is a funny story.  Norm had been nagging everyone in the lab "you have to use </a:t>
            </a:r>
            <a:r>
              <a:rPr lang="en-US" dirty="0" err="1" smtClean="0">
                <a:latin typeface="+mn-lt"/>
                <a:ea typeface="+mn-ea"/>
                <a:cs typeface="+mn-cs"/>
              </a:rPr>
              <a:t>Cel</a:t>
            </a:r>
            <a:r>
              <a:rPr lang="en-US" dirty="0" smtClean="0">
                <a:latin typeface="+mn-lt"/>
                <a:ea typeface="+mn-ea"/>
                <a:cs typeface="+mn-cs"/>
              </a:rPr>
              <a:t> </a:t>
            </a:r>
            <a:r>
              <a:rPr lang="en-US" dirty="0" err="1" smtClean="0">
                <a:latin typeface="+mn-lt"/>
                <a:ea typeface="+mn-ea"/>
                <a:cs typeface="+mn-cs"/>
              </a:rPr>
              <a:t>Tak</a:t>
            </a:r>
            <a:r>
              <a:rPr lang="en-US" dirty="0" smtClean="0">
                <a:latin typeface="+mn-lt"/>
                <a:ea typeface="+mn-ea"/>
                <a:cs typeface="+mn-cs"/>
              </a:rPr>
              <a:t> !"  (a molecular glue they extract from the </a:t>
            </a:r>
            <a:r>
              <a:rPr lang="en-US" dirty="0" err="1" smtClean="0">
                <a:latin typeface="+mn-lt"/>
                <a:ea typeface="+mn-ea"/>
                <a:cs typeface="+mn-cs"/>
              </a:rPr>
              <a:t>byssal</a:t>
            </a:r>
            <a:r>
              <a:rPr lang="en-US" dirty="0" smtClean="0">
                <a:latin typeface="+mn-lt"/>
                <a:ea typeface="+mn-ea"/>
                <a:cs typeface="+mn-cs"/>
              </a:rPr>
              <a:t> threads of mussels).  So, I took him up on it.  These were cells that had been concentrated by </a:t>
            </a:r>
            <a:r>
              <a:rPr lang="en-US" dirty="0" err="1" smtClean="0">
                <a:latin typeface="+mn-lt"/>
                <a:ea typeface="+mn-ea"/>
                <a:cs typeface="+mn-cs"/>
              </a:rPr>
              <a:t>tagential</a:t>
            </a:r>
            <a:r>
              <a:rPr lang="en-US" dirty="0" smtClean="0">
                <a:latin typeface="+mn-lt"/>
                <a:ea typeface="+mn-ea"/>
                <a:cs typeface="+mn-cs"/>
              </a:rPr>
              <a:t> flow filtration, and </a:t>
            </a:r>
            <a:r>
              <a:rPr lang="en-US" dirty="0" err="1" smtClean="0">
                <a:latin typeface="+mn-lt"/>
                <a:ea typeface="+mn-ea"/>
                <a:cs typeface="+mn-cs"/>
              </a:rPr>
              <a:t>glutaraldehye</a:t>
            </a:r>
            <a:r>
              <a:rPr lang="en-US" dirty="0" smtClean="0">
                <a:latin typeface="+mn-lt"/>
                <a:ea typeface="+mn-ea"/>
                <a:cs typeface="+mn-cs"/>
              </a:rPr>
              <a:t> fixed.  The concentrated cells were placed on a coverslip, allowed to settle overnight, and the coverslip subjected to normal SEM </a:t>
            </a:r>
            <a:r>
              <a:rPr lang="en-US" dirty="0" err="1" smtClean="0">
                <a:latin typeface="+mn-lt"/>
                <a:ea typeface="+mn-ea"/>
                <a:cs typeface="+mn-cs"/>
              </a:rPr>
              <a:t>sputtercoating</a:t>
            </a:r>
            <a:r>
              <a:rPr lang="en-US" dirty="0" smtClean="0">
                <a:latin typeface="+mn-lt"/>
                <a:ea typeface="+mn-ea"/>
                <a:cs typeface="+mn-cs"/>
              </a:rPr>
              <a:t> etc.. (by an SEM expert who held my had through the process at Indiana University).  </a:t>
            </a: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9E9636AD-CBFC-724B-9FC4-26CB7FEA36DD}" type="slidenum">
              <a:rPr lang="en-US" sz="1200" b="0">
                <a:solidFill>
                  <a:prstClr val="black"/>
                </a:solidFill>
              </a:rPr>
              <a:pPr/>
              <a:t>9</a:t>
            </a:fld>
            <a:endParaRPr lang="en-US" sz="1200" b="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file:///\\localhost\Users\anngoncalves\Desktop\UBC%20PPT%20Templates%20explore\graphic%20objects\shield.png" TargetMode="External"/><Relationship Id="rId4" Type="http://schemas.openxmlformats.org/officeDocument/2006/relationships/image" Target="../media/image2.png"/><Relationship Id="rId5" Type="http://schemas.openxmlformats.org/officeDocument/2006/relationships/image" Target="file:///\\localhost\Users\anngoncalves\Desktop\UBC%20PPT%20Templates%20explore\graphic%20objects\POM.png" TargetMode="External"/><Relationship Id="rId6" Type="http://schemas.openxmlformats.org/officeDocument/2006/relationships/image" Target="../media/image3.png"/><Relationship Id="rId7" Type="http://schemas.openxmlformats.org/officeDocument/2006/relationships/image" Target="file:///\\localhost\Users\anngoncalves\Desktop\UBC%20PPT%20Templates%20explore\graphic%20objects\theUofBC.png" TargetMode="External"/><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A2B11EB-DF00-3A46-8B85-C5128743700A}" type="datetime1">
              <a:rPr lang="en-US" smtClean="0"/>
              <a:pPr/>
              <a:t>2014-02-10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B0C0218-1C69-1648-84B4-751BAF0AAC20}" type="datetime1">
              <a:rPr lang="en-US" smtClean="0"/>
              <a:pPr/>
              <a:t>2014-02-10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3D99785-2812-2845-87F0-94DBE955C467}" type="datetime1">
              <a:rPr lang="en-US" smtClean="0"/>
              <a:pPr/>
              <a:t>2014-02-10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resentation - Copy W">
    <p:spTree>
      <p:nvGrpSpPr>
        <p:cNvPr id="1" name=""/>
        <p:cNvGrpSpPr/>
        <p:nvPr/>
      </p:nvGrpSpPr>
      <p:grpSpPr>
        <a:xfrm>
          <a:off x="0" y="0"/>
          <a:ext cx="0" cy="0"/>
          <a:chOff x="0" y="0"/>
          <a:chExt cx="0" cy="0"/>
        </a:xfrm>
      </p:grpSpPr>
      <p:grpSp>
        <p:nvGrpSpPr>
          <p:cNvPr id="5" name="Group 10"/>
          <p:cNvGrpSpPr>
            <a:grpSpLocks/>
          </p:cNvGrpSpPr>
          <p:nvPr/>
        </p:nvGrpSpPr>
        <p:grpSpPr bwMode="auto">
          <a:xfrm>
            <a:off x="0" y="-3175"/>
            <a:ext cx="9220200" cy="914400"/>
            <a:chOff x="0" y="-3175"/>
            <a:chExt cx="9220200" cy="915050"/>
          </a:xfrm>
        </p:grpSpPr>
        <p:sp>
          <p:nvSpPr>
            <p:cNvPr id="6" name="Rectangle 5"/>
            <p:cNvSpPr/>
            <p:nvPr userDrawn="1"/>
          </p:nvSpPr>
          <p:spPr>
            <a:xfrm>
              <a:off x="806450" y="-3175"/>
              <a:ext cx="1512888"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sp>
          <p:nvSpPr>
            <p:cNvPr id="7" name="Rectangle 6"/>
            <p:cNvSpPr/>
            <p:nvPr userDrawn="1"/>
          </p:nvSpPr>
          <p:spPr>
            <a:xfrm>
              <a:off x="2365375" y="-3175"/>
              <a:ext cx="6854825"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sp>
          <p:nvSpPr>
            <p:cNvPr id="8" name="Rectangle 7"/>
            <p:cNvSpPr/>
            <p:nvPr userDrawn="1"/>
          </p:nvSpPr>
          <p:spPr>
            <a:xfrm>
              <a:off x="0" y="-3175"/>
              <a:ext cx="763588"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grpSp>
          <p:nvGrpSpPr>
            <p:cNvPr id="9" name="Group 17"/>
            <p:cNvGrpSpPr>
              <a:grpSpLocks/>
            </p:cNvGrpSpPr>
            <p:nvPr userDrawn="1"/>
          </p:nvGrpSpPr>
          <p:grpSpPr bwMode="auto">
            <a:xfrm>
              <a:off x="227160" y="185588"/>
              <a:ext cx="4527213" cy="428245"/>
              <a:chOff x="227160" y="185588"/>
              <a:chExt cx="4527213" cy="428245"/>
            </a:xfrm>
          </p:grpSpPr>
          <p:pic>
            <p:nvPicPr>
              <p:cNvPr id="10" name="shield.png" descr="/Users/anngoncalves/Desktop/UBC PPT Templates explore/graphic objects/shield.png"/>
              <p:cNvPicPr>
                <a:picLocks noChangeAspect="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227160" y="185588"/>
                <a:ext cx="314707" cy="42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OM.png" descr="/Users/anngoncalves/Desktop/UBC PPT Templates explore/graphic objects/POM.png"/>
              <p:cNvPicPr>
                <a:picLocks noChangeAspect="1"/>
              </p:cNvPicPr>
              <p:nvPr userDrawn="1"/>
            </p:nvPicPr>
            <p:blipFill>
              <a:blip r:embed="rId4" r:link="rId5">
                <a:extLst>
                  <a:ext uri="{28A0092B-C50C-407E-A947-70E740481C1C}">
                    <a14:useLocalDpi xmlns:a14="http://schemas.microsoft.com/office/drawing/2010/main" val="0"/>
                  </a:ext>
                </a:extLst>
              </a:blip>
              <a:srcRect/>
              <a:stretch>
                <a:fillRect/>
              </a:stretch>
            </p:blipFill>
            <p:spPr bwMode="auto">
              <a:xfrm>
                <a:off x="1029631" y="215901"/>
                <a:ext cx="896112" cy="1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theUofBC.png" descr="/Users/anngoncalves/Desktop/UBC PPT Templates explore/graphic objects/theUofBC.png"/>
              <p:cNvPicPr>
                <a:picLocks noChangeAspect="1"/>
              </p:cNvPicPr>
              <p:nvPr userDrawn="1"/>
            </p:nvPicPr>
            <p:blipFill>
              <a:blip r:embed="rId6" r:link="rId7">
                <a:extLst>
                  <a:ext uri="{28A0092B-C50C-407E-A947-70E740481C1C}">
                    <a14:useLocalDpi xmlns:a14="http://schemas.microsoft.com/office/drawing/2010/main" val="0"/>
                  </a:ext>
                </a:extLst>
              </a:blip>
              <a:srcRect/>
              <a:stretch>
                <a:fillRect/>
              </a:stretch>
            </p:blipFill>
            <p:spPr bwMode="auto">
              <a:xfrm>
                <a:off x="2578101" y="241300"/>
                <a:ext cx="2176272" cy="6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 name="Text Placeholder 11"/>
          <p:cNvSpPr>
            <a:spLocks noGrp="1"/>
          </p:cNvSpPr>
          <p:nvPr>
            <p:ph type="body" sz="quarter" idx="10"/>
          </p:nvPr>
        </p:nvSpPr>
        <p:spPr>
          <a:xfrm>
            <a:off x="814917" y="1608667"/>
            <a:ext cx="7562850"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chemeClr val="tx1"/>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smtClean="0"/>
              <a:t>Click to edit Master text styles</a:t>
            </a:r>
          </a:p>
        </p:txBody>
      </p:sp>
      <p:sp>
        <p:nvSpPr>
          <p:cNvPr id="18" name="Text Placeholder 11"/>
          <p:cNvSpPr>
            <a:spLocks noGrp="1"/>
          </p:cNvSpPr>
          <p:nvPr>
            <p:ph type="body" sz="quarter" idx="11"/>
          </p:nvPr>
        </p:nvSpPr>
        <p:spPr>
          <a:xfrm>
            <a:off x="814917" y="2290234"/>
            <a:ext cx="7562850"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1800" b="1" i="0" u="none" strike="noStrike" kern="1200" cap="none" spc="0" normalizeH="0" baseline="0" noProof="0">
                <a:ln>
                  <a:noFill/>
                </a:ln>
                <a:solidFill>
                  <a:schemeClr val="tx1"/>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smtClean="0"/>
              <a:t>Click to edit Master text styles</a:t>
            </a:r>
          </a:p>
        </p:txBody>
      </p:sp>
      <p:sp>
        <p:nvSpPr>
          <p:cNvPr id="19" name="Text Placeholder 11"/>
          <p:cNvSpPr>
            <a:spLocks noGrp="1"/>
          </p:cNvSpPr>
          <p:nvPr>
            <p:ph type="body" sz="quarter" idx="12"/>
          </p:nvPr>
        </p:nvSpPr>
        <p:spPr>
          <a:xfrm>
            <a:off x="814917" y="2979058"/>
            <a:ext cx="7562850" cy="1152676"/>
          </a:xfrm>
          <a:prstGeom prst="rect">
            <a:avLst/>
          </a:prstGeom>
        </p:spPr>
        <p:txBody>
          <a:bodyPr lIns="91440">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1800" b="0" i="0" u="none" strike="noStrike" kern="1200" cap="none" spc="0" normalizeH="0" baseline="0" noProof="0">
                <a:ln>
                  <a:noFill/>
                </a:ln>
                <a:solidFill>
                  <a:schemeClr val="tx1"/>
                </a:solidFill>
                <a:effectLst/>
                <a:uLnTx/>
                <a:uFillTx/>
                <a:latin typeface="Verdana" pitchFamily="34" charset="0"/>
              </a:defRPr>
            </a:lvl1pPr>
            <a:lvl2pPr marL="457200" indent="0">
              <a:buNone/>
              <a:defRPr sz="1800" b="0" i="0">
                <a:latin typeface="Verdana"/>
                <a:cs typeface="Verdana"/>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smtClean="0"/>
              <a:t>Click to edit Master text styles</a:t>
            </a:r>
          </a:p>
          <a:p>
            <a:pPr lvl="1"/>
            <a:r>
              <a:rPr lang="en-US" smtClean="0"/>
              <a:t>Second level</a:t>
            </a:r>
          </a:p>
        </p:txBody>
      </p:sp>
      <p:sp>
        <p:nvSpPr>
          <p:cNvPr id="16" name="Slide Number Placeholder 10"/>
          <p:cNvSpPr>
            <a:spLocks noGrp="1"/>
          </p:cNvSpPr>
          <p:nvPr>
            <p:ph type="sldNum" sz="quarter" idx="4"/>
          </p:nvPr>
        </p:nvSpPr>
        <p:spPr>
          <a:xfrm>
            <a:off x="8532440" y="6208638"/>
            <a:ext cx="420484" cy="442537"/>
          </a:xfrm>
          <a:prstGeom prst="rect">
            <a:avLst/>
          </a:prstGeom>
        </p:spPr>
        <p:txBody>
          <a:bodyPr vert="horz" lIns="91440" tIns="45720" rIns="91440" bIns="45720" rtlCol="0" anchor="ctr"/>
          <a:lstStyle>
            <a:lvl1pPr algn="ctr">
              <a:defRPr sz="1200">
                <a:solidFill>
                  <a:schemeClr val="tx1"/>
                </a:solidFill>
              </a:defRPr>
            </a:lvl1pPr>
          </a:lstStyle>
          <a:p>
            <a:fld id="{85BBF6EF-6D96-8244-B1A0-ACF7E23C545D}" type="slidenum">
              <a:rPr lang="en-US" smtClean="0"/>
              <a:pPr/>
              <a:t>‹#›</a:t>
            </a:fld>
            <a:endParaRPr lang="en-US" dirty="0"/>
          </a:p>
        </p:txBody>
      </p:sp>
    </p:spTree>
    <p:extLst>
      <p:ext uri="{BB962C8B-B14F-4D97-AF65-F5344CB8AC3E}">
        <p14:creationId xmlns:p14="http://schemas.microsoft.com/office/powerpoint/2010/main" val="3510028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BDC5CE1-C28D-DF4B-8801-7341049C3F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8113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90B3BA4-34F8-2F47-8F13-9C7AACDDEB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7418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5B8840-85DD-0846-99F0-4B302373D2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907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EE018B-490C-6A40-AA30-7684044F6A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4237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DCB3E11-BE5A-A54E-BDAD-6841664C71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0439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E01037-C837-014D-83A8-AE283D1FC5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7263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98A989-437B-6446-AE88-553222FAC7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18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2312F4F-7D79-9E45-B900-32C73DF9A375}" type="datetime1">
              <a:rPr lang="en-US" smtClean="0"/>
              <a:pPr/>
              <a:t>2014-02-10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70BE298-F693-4448-8F31-C9FB0A8E729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975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72140E-4C59-2045-8318-92DDA300DD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4370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90887F2-546A-B548-943F-51B034DB66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85402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04800"/>
            <a:ext cx="211455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19125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A48A96-F022-BF4C-8E37-575E06FF8F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006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6232777-5D85-1E44-B04A-6DD749019EB7}" type="datetime1">
              <a:rPr lang="en-US" smtClean="0"/>
              <a:pPr/>
              <a:t>2014-02-10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E84AE36-EDBF-354B-BA5B-CC11713F58B3}" type="datetime1">
              <a:rPr lang="en-US" smtClean="0"/>
              <a:pPr/>
              <a:t>2014-02-10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573022D-04D0-5F4B-A064-3B4F9A76B0A5}" type="datetime1">
              <a:rPr lang="en-US" smtClean="0"/>
              <a:pPr/>
              <a:t>2014-02-10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9F38858-2462-814C-95BE-5A04ECFAEB7A}" type="datetime1">
              <a:rPr lang="en-US" smtClean="0"/>
              <a:pPr/>
              <a:t>2014-02-10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F894A5E-538B-CF4D-BD5F-767ABD2F8EE8}" type="datetime1">
              <a:rPr lang="en-US" smtClean="0"/>
              <a:pPr/>
              <a:t>2014-02-10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F426C80-5965-B843-A028-6D2A6417FD18}" type="datetime1">
              <a:rPr lang="en-US" smtClean="0"/>
              <a:pPr/>
              <a:t>2014-02-10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54368B7-EDCE-1C45-826B-673E97476000}" type="datetime1">
              <a:rPr lang="en-US" smtClean="0"/>
              <a:pPr/>
              <a:t>2014-02-10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9C27ECD-4F31-1841-B8AB-CC8C3EE3815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303645" y="6347469"/>
            <a:ext cx="3920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27ECD-4F31-1841-B8AB-CC8C3EE381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143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b="0">
                <a:ea typeface="ＭＳ Ｐゴシック" charset="-128"/>
                <a:cs typeface="ＭＳ Ｐゴシック" charset="-128"/>
              </a:defRPr>
            </a:lvl1pPr>
          </a:lstStyle>
          <a:p>
            <a:pPr defTabSz="914400" eaLnBrk="0" fontAlgn="base" hangingPunct="0">
              <a:spcBef>
                <a:spcPct val="0"/>
              </a:spcBef>
              <a:spcAft>
                <a:spcPct val="0"/>
              </a:spcAft>
              <a:defRPr/>
            </a:pPr>
            <a:endParaRPr lang="en-US">
              <a:solidFill>
                <a:srgbClr val="000000"/>
              </a:solidFill>
              <a:latin typeface="Arial" charset="0"/>
            </a:endParaRPr>
          </a:p>
        </p:txBody>
      </p:sp>
      <p:sp>
        <p:nvSpPr>
          <p:cNvPr id="307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b="0">
                <a:ea typeface="ＭＳ Ｐゴシック" charset="-128"/>
                <a:cs typeface="ＭＳ Ｐゴシック" charset="-128"/>
              </a:defRPr>
            </a:lvl1pPr>
          </a:lstStyle>
          <a:p>
            <a:pPr defTabSz="914400" eaLnBrk="0" fontAlgn="base" hangingPunct="0">
              <a:spcBef>
                <a:spcPct val="0"/>
              </a:spcBef>
              <a:spcAft>
                <a:spcPct val="0"/>
              </a:spcAft>
              <a:defRPr/>
            </a:pPr>
            <a:endParaRPr lang="en-US">
              <a:solidFill>
                <a:srgbClr val="000000"/>
              </a:solidFill>
              <a:latin typeface="Arial" charset="0"/>
            </a:endParaRPr>
          </a:p>
        </p:txBody>
      </p:sp>
      <p:sp>
        <p:nvSpPr>
          <p:cNvPr id="307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b="0"/>
            </a:lvl1pPr>
          </a:lstStyle>
          <a:p>
            <a:pPr defTabSz="914400" eaLnBrk="0" fontAlgn="base" hangingPunct="0">
              <a:spcBef>
                <a:spcPct val="0"/>
              </a:spcBef>
              <a:spcAft>
                <a:spcPct val="0"/>
              </a:spcAft>
              <a:defRPr/>
            </a:pPr>
            <a:fld id="{1D2C4D9D-D716-8148-A629-DAECA007748A}" type="slidenum">
              <a:rPr lang="en-US">
                <a:solidFill>
                  <a:srgbClr val="000000"/>
                </a:solidFill>
                <a:latin typeface="Arial" charset="0"/>
                <a:ea typeface="ＭＳ Ｐゴシック" charset="0"/>
                <a:cs typeface="ＭＳ Ｐゴシック" charset="0"/>
              </a:rPr>
              <a:pPr defTabSz="914400" eaLnBrk="0" fontAlgn="base" hangingPunct="0">
                <a:spcBef>
                  <a:spcPct val="0"/>
                </a:spcBef>
                <a:spcAft>
                  <a:spcPct val="0"/>
                </a:spcAft>
                <a:defRPr/>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9848580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36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36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36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4.jpeg"/><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3.jpeg"/><Relationship Id="rId5" Type="http://schemas.openxmlformats.org/officeDocument/2006/relationships/image" Target="../media/image16.png"/><Relationship Id="rId6" Type="http://schemas.openxmlformats.org/officeDocument/2006/relationships/image" Target="../media/image9.jpeg"/><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7.jpe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3.jpeg"/><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3.jpeg"/><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14.jpe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biocyc.org/" TargetMode="Externa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metacyc.org/" TargetMode="Externa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bioinformatics.ai.sri.com/ptool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www.github.com/hallamlab/MetaPathways" TargetMode="External"/><Relationship Id="rId5" Type="http://schemas.openxmlformats.org/officeDocument/2006/relationships/hyperlink" Target="http://hallam.microbiology.ubc.ca/MetaPathways" TargetMode="External"/><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4"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6" Type="http://schemas.openxmlformats.org/officeDocument/2006/relationships/image" Target="../media/image72.png"/><Relationship Id="rId17" Type="http://schemas.openxmlformats.org/officeDocument/2006/relationships/image" Target="../media/image73.png"/><Relationship Id="rId18" Type="http://schemas.openxmlformats.org/officeDocument/2006/relationships/image" Target="../media/image74.png"/><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9.png"/><Relationship Id="rId4" Type="http://schemas.openxmlformats.org/officeDocument/2006/relationships/image" Target="../media/image60.wm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p:txBody>
          <a:bodyPr/>
          <a:lstStyle/>
          <a:p>
            <a:fld id="{85BBF6EF-6D96-8244-B1A0-ACF7E23C545D}" type="slidenum">
              <a:rPr lang="en-US" smtClean="0"/>
              <a:pPr/>
              <a:t>1</a:t>
            </a:fld>
            <a:endParaRPr lang="en-US" dirty="0"/>
          </a:p>
        </p:txBody>
      </p:sp>
      <p:sp>
        <p:nvSpPr>
          <p:cNvPr id="8" name="Rectangle 2"/>
          <p:cNvSpPr txBox="1">
            <a:spLocks noChangeArrowheads="1"/>
          </p:cNvSpPr>
          <p:nvPr/>
        </p:nvSpPr>
        <p:spPr>
          <a:xfrm>
            <a:off x="147415" y="1636661"/>
            <a:ext cx="8767985" cy="423683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latin typeface="Calibri(Body)"/>
                <a:cs typeface="Calibri(Body)"/>
              </a:rPr>
              <a:t>Analysis of environmental genomes using Pathway Tools</a:t>
            </a:r>
            <a:endParaRPr lang="en-US" sz="1800" dirty="0" smtClean="0">
              <a:latin typeface="Calibri(Body)"/>
              <a:cs typeface="Calibri(Body)"/>
            </a:endParaRPr>
          </a:p>
          <a:p>
            <a:endParaRPr lang="en-US" sz="4000" dirty="0" smtClean="0">
              <a:latin typeface="Calibri(Body)"/>
              <a:cs typeface="Calibri(Body)"/>
            </a:endParaRPr>
          </a:p>
          <a:p>
            <a:endParaRPr lang="en-US" sz="4000" dirty="0">
              <a:latin typeface="Calibri(Body)"/>
              <a:cs typeface="Calibri(Body)"/>
            </a:endParaRPr>
          </a:p>
          <a:p>
            <a:r>
              <a:rPr lang="en-US" sz="2800" dirty="0" smtClean="0">
                <a:latin typeface="Calibri(Body)"/>
                <a:cs typeface="Calibri(Body)"/>
              </a:rPr>
              <a:t>Steven Hallam | University of British Columbia</a:t>
            </a:r>
          </a:p>
          <a:p>
            <a:r>
              <a:rPr lang="en-US" sz="2800" dirty="0" smtClean="0">
                <a:latin typeface="Calibri(Body)"/>
                <a:cs typeface="Calibri(Body)"/>
              </a:rPr>
              <a:t>Hydrocarbon </a:t>
            </a:r>
            <a:r>
              <a:rPr lang="en-US" sz="2800" dirty="0" err="1" smtClean="0">
                <a:latin typeface="Calibri(Body)"/>
                <a:cs typeface="Calibri(Body)"/>
              </a:rPr>
              <a:t>MetaPathways</a:t>
            </a:r>
            <a:r>
              <a:rPr lang="en-US" sz="2800" dirty="0" smtClean="0">
                <a:latin typeface="Calibri(Body)"/>
                <a:cs typeface="Calibri(Body)"/>
              </a:rPr>
              <a:t> Tutorial, 2014</a:t>
            </a:r>
            <a:endParaRPr lang="en-US" sz="2800" dirty="0">
              <a:latin typeface="Calibri(Body)"/>
              <a:cs typeface="Calibri(Body)"/>
            </a:endParaRPr>
          </a:p>
        </p:txBody>
      </p:sp>
      <p:pic>
        <p:nvPicPr>
          <p:cNvPr id="9" name="Picture 5"/>
          <p:cNvPicPr>
            <a:picLocks noChangeAspect="1" noChangeArrowheads="1"/>
          </p:cNvPicPr>
          <p:nvPr/>
        </p:nvPicPr>
        <p:blipFill rotWithShape="1">
          <a:blip r:embed="rId3">
            <a:alphaModFix amt="42000"/>
            <a:extLst>
              <a:ext uri="{28A0092B-C50C-407E-A947-70E740481C1C}">
                <a14:useLocalDpi xmlns:a14="http://schemas.microsoft.com/office/drawing/2010/main" val="0"/>
              </a:ext>
            </a:extLst>
          </a:blip>
          <a:srcRect t="13637"/>
          <a:stretch/>
        </p:blipFill>
        <p:spPr bwMode="auto">
          <a:xfrm>
            <a:off x="0" y="874729"/>
            <a:ext cx="9144000" cy="598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5548918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8"/>
          <p:cNvSpPr txBox="1">
            <a:spLocks noChangeArrowheads="1"/>
          </p:cNvSpPr>
          <p:nvPr/>
        </p:nvSpPr>
        <p:spPr bwMode="auto">
          <a:xfrm>
            <a:off x="360363" y="33338"/>
            <a:ext cx="84232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GB" b="0">
                <a:solidFill>
                  <a:srgbClr val="000000"/>
                </a:solidFill>
                <a:latin typeface="Calibri" charset="0"/>
                <a:cs typeface="Calibri" charset="0"/>
              </a:rPr>
              <a:t>Like cells in a body…</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633538"/>
            <a:ext cx="3306763"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Line 4"/>
          <p:cNvSpPr>
            <a:spLocks noChangeShapeType="1"/>
          </p:cNvSpPr>
          <p:nvPr/>
        </p:nvSpPr>
        <p:spPr bwMode="auto">
          <a:xfrm>
            <a:off x="3390900" y="2965450"/>
            <a:ext cx="7778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pic>
        <p:nvPicPr>
          <p:cNvPr id="276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538" y="1317625"/>
            <a:ext cx="439420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27653" name="Rectangle 6"/>
          <p:cNvSpPr>
            <a:spLocks noChangeArrowheads="1"/>
          </p:cNvSpPr>
          <p:nvPr/>
        </p:nvSpPr>
        <p:spPr bwMode="auto">
          <a:xfrm>
            <a:off x="4170363" y="1306513"/>
            <a:ext cx="4400550" cy="32845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Calibri" charset="0"/>
              <a:ea typeface="ＭＳ Ｐゴシック" charset="0"/>
              <a:cs typeface="ＭＳ Ｐゴシック" charset="0"/>
            </a:endParaRPr>
          </a:p>
        </p:txBody>
      </p:sp>
      <p:sp>
        <p:nvSpPr>
          <p:cNvPr id="27654" name="Oval 3"/>
          <p:cNvSpPr>
            <a:spLocks noChangeArrowheads="1"/>
          </p:cNvSpPr>
          <p:nvPr/>
        </p:nvSpPr>
        <p:spPr bwMode="auto">
          <a:xfrm>
            <a:off x="3171825" y="2854325"/>
            <a:ext cx="214313" cy="22066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Calibri" charset="0"/>
              <a:ea typeface="ＭＳ Ｐゴシック" charset="0"/>
              <a:cs typeface="ＭＳ Ｐゴシック" charset="0"/>
            </a:endParaRPr>
          </a:p>
        </p:txBody>
      </p:sp>
      <p:grpSp>
        <p:nvGrpSpPr>
          <p:cNvPr id="2" name="Group 17"/>
          <p:cNvGrpSpPr>
            <a:grpSpLocks/>
          </p:cNvGrpSpPr>
          <p:nvPr/>
        </p:nvGrpSpPr>
        <p:grpSpPr bwMode="auto">
          <a:xfrm>
            <a:off x="4572000" y="4600575"/>
            <a:ext cx="3429000" cy="703263"/>
            <a:chOff x="4572000" y="4905375"/>
            <a:chExt cx="3429000" cy="703263"/>
          </a:xfrm>
        </p:grpSpPr>
        <p:sp>
          <p:nvSpPr>
            <p:cNvPr id="27658" name="Rectangle 6"/>
            <p:cNvSpPr>
              <a:spLocks noChangeArrowheads="1"/>
            </p:cNvSpPr>
            <p:nvPr/>
          </p:nvSpPr>
          <p:spPr bwMode="auto">
            <a:xfrm>
              <a:off x="4986918" y="5153025"/>
              <a:ext cx="2601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solidFill>
                    <a:srgbClr val="000000"/>
                  </a:solidFill>
                  <a:latin typeface="Calibri" charset="0"/>
                  <a:ea typeface="ＭＳ Ｐゴシック" charset="0"/>
                  <a:cs typeface="Calibri" charset="0"/>
                </a:rPr>
                <a:t>~10</a:t>
              </a:r>
              <a:r>
                <a:rPr lang="en-US" baseline="30000">
                  <a:solidFill>
                    <a:srgbClr val="000000"/>
                  </a:solidFill>
                  <a:latin typeface="Calibri" charset="0"/>
                  <a:ea typeface="ＭＳ Ｐゴシック" charset="0"/>
                  <a:cs typeface="Calibri" charset="0"/>
                </a:rPr>
                <a:t>6</a:t>
              </a:r>
              <a:r>
                <a:rPr lang="en-US">
                  <a:solidFill>
                    <a:srgbClr val="000000"/>
                  </a:solidFill>
                  <a:latin typeface="Calibri" charset="0"/>
                  <a:ea typeface="ＭＳ Ｐゴシック" charset="0"/>
                  <a:cs typeface="Calibri" charset="0"/>
                </a:rPr>
                <a:t> bacterial cells per ml</a:t>
              </a:r>
            </a:p>
          </p:txBody>
        </p:sp>
        <p:grpSp>
          <p:nvGrpSpPr>
            <p:cNvPr id="27659" name="Group 11"/>
            <p:cNvGrpSpPr>
              <a:grpSpLocks/>
            </p:cNvGrpSpPr>
            <p:nvPr/>
          </p:nvGrpSpPr>
          <p:grpSpPr bwMode="auto">
            <a:xfrm>
              <a:off x="4572000" y="4905375"/>
              <a:ext cx="3429000" cy="703263"/>
              <a:chOff x="3354388" y="3775075"/>
              <a:chExt cx="3429000" cy="703263"/>
            </a:xfrm>
          </p:grpSpPr>
          <p:sp>
            <p:nvSpPr>
              <p:cNvPr id="27660" name="Rectangle 7"/>
              <p:cNvSpPr>
                <a:spLocks noChangeArrowheads="1"/>
              </p:cNvSpPr>
              <p:nvPr/>
            </p:nvSpPr>
            <p:spPr bwMode="auto">
              <a:xfrm>
                <a:off x="3354388" y="3971925"/>
                <a:ext cx="3429000" cy="50641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a:solidFill>
                    <a:srgbClr val="288AA2"/>
                  </a:solidFill>
                  <a:latin typeface="Calibri" charset="0"/>
                  <a:ea typeface="ＭＳ Ｐゴシック" charset="0"/>
                  <a:cs typeface="Calibri" charset="0"/>
                </a:endParaRPr>
              </a:p>
            </p:txBody>
          </p:sp>
          <p:sp>
            <p:nvSpPr>
              <p:cNvPr id="27661" name="Line 8"/>
              <p:cNvSpPr>
                <a:spLocks noChangeShapeType="1"/>
              </p:cNvSpPr>
              <p:nvPr/>
            </p:nvSpPr>
            <p:spPr bwMode="auto">
              <a:xfrm>
                <a:off x="5068888" y="3775075"/>
                <a:ext cx="0" cy="2079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grpSp>
      <p:sp>
        <p:nvSpPr>
          <p:cNvPr id="27656" name="Content Placeholder 2"/>
          <p:cNvSpPr txBox="1">
            <a:spLocks/>
          </p:cNvSpPr>
          <p:nvPr/>
        </p:nvSpPr>
        <p:spPr bwMode="auto">
          <a:xfrm>
            <a:off x="211138" y="5634038"/>
            <a:ext cx="870743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just" defTabSz="914400" eaLnBrk="0" fontAlgn="base" hangingPunct="0">
              <a:spcBef>
                <a:spcPct val="20000"/>
              </a:spcBef>
              <a:spcAft>
                <a:spcPct val="0"/>
              </a:spcAft>
              <a:buFontTx/>
              <a:buChar char="•"/>
            </a:pPr>
            <a:r>
              <a:rPr lang="en-US" sz="2400" b="0">
                <a:solidFill>
                  <a:srgbClr val="000000"/>
                </a:solidFill>
                <a:latin typeface="Calibri" charset="0"/>
                <a:cs typeface="Calibri" charset="0"/>
              </a:rPr>
              <a:t>Defined by genomic diversity and metabolic potential rather than morphological diversity</a:t>
            </a:r>
          </a:p>
        </p:txBody>
      </p:sp>
      <p:sp>
        <p:nvSpPr>
          <p:cNvPr id="27657" name="Slide Number Placeholder 1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22C89881-7CDA-0548-92EA-590B0BA08DDA}" type="slidenum">
              <a:rPr lang="en-US" sz="1400" b="0">
                <a:solidFill>
                  <a:srgbClr val="000000"/>
                </a:solidFill>
              </a:rPr>
              <a:pPr/>
              <a:t>10</a:t>
            </a:fld>
            <a:endParaRPr lang="en-US" sz="1400" b="0">
              <a:solidFill>
                <a:srgbClr val="000000"/>
              </a:solidFill>
            </a:endParaRPr>
          </a:p>
        </p:txBody>
      </p:sp>
    </p:spTree>
    <p:extLst>
      <p:ext uri="{BB962C8B-B14F-4D97-AF65-F5344CB8AC3E}">
        <p14:creationId xmlns:p14="http://schemas.microsoft.com/office/powerpoint/2010/main" val="4472957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026"/>
          <p:cNvSpPr>
            <a:spLocks noGrp="1" noChangeArrowheads="1"/>
          </p:cNvSpPr>
          <p:nvPr>
            <p:ph type="title"/>
          </p:nvPr>
        </p:nvSpPr>
        <p:spPr>
          <a:xfrm>
            <a:off x="76200" y="36513"/>
            <a:ext cx="8915400" cy="619125"/>
          </a:xfrm>
        </p:spPr>
        <p:txBody>
          <a:bodyPr/>
          <a:lstStyle/>
          <a:p>
            <a:pPr eaLnBrk="1" hangingPunct="1"/>
            <a:r>
              <a:rPr lang="en-US" sz="4400">
                <a:latin typeface="Calibri" charset="0"/>
                <a:ea typeface="ＭＳ Ｐゴシック" charset="0"/>
                <a:cs typeface="Calibri" charset="0"/>
              </a:rPr>
              <a:t>Metabolism</a:t>
            </a:r>
          </a:p>
        </p:txBody>
      </p:sp>
      <p:sp>
        <p:nvSpPr>
          <p:cNvPr id="29698" name="Rectangle 1028"/>
          <p:cNvSpPr>
            <a:spLocks noChangeArrowheads="1"/>
          </p:cNvSpPr>
          <p:nvPr/>
        </p:nvSpPr>
        <p:spPr bwMode="auto">
          <a:xfrm>
            <a:off x="0" y="5308600"/>
            <a:ext cx="906780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400">
                <a:solidFill>
                  <a:srgbClr val="000000"/>
                </a:solidFill>
                <a:latin typeface="Calibri" charset="0"/>
                <a:ea typeface="ＭＳ Ｐゴシック" charset="0"/>
                <a:cs typeface="Calibri" charset="0"/>
              </a:rPr>
              <a:t>Metabolism, or the synthesis and decomposition of chemicals in a cell can be organized into pathways represented by graphs.</a:t>
            </a:r>
          </a:p>
        </p:txBody>
      </p:sp>
      <p:sp>
        <p:nvSpPr>
          <p:cNvPr id="29699" name="Slide Number Placeholder 5"/>
          <p:cNvSpPr>
            <a:spLocks noGrp="1"/>
          </p:cNvSpPr>
          <p:nvPr>
            <p:ph type="sldNum" sz="quarter" idx="12"/>
          </p:nvPr>
        </p:nvSpPr>
        <p:spPr>
          <a:xfrm>
            <a:off x="6613525" y="636905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C97C8873-FABA-3E4C-BC35-DC6BB7568D9C}" type="slidenum">
              <a:rPr lang="en-US" sz="1400" b="0">
                <a:solidFill>
                  <a:srgbClr val="000000"/>
                </a:solidFill>
                <a:latin typeface="Calibri" charset="0"/>
                <a:cs typeface="Calibri" charset="0"/>
              </a:rPr>
              <a:pPr/>
              <a:t>11</a:t>
            </a:fld>
            <a:endParaRPr lang="en-US" sz="1400" b="0">
              <a:solidFill>
                <a:srgbClr val="000000"/>
              </a:solidFill>
              <a:latin typeface="Calibri" charset="0"/>
              <a:cs typeface="Calibri" charset="0"/>
            </a:endParaRPr>
          </a:p>
        </p:txBody>
      </p:sp>
      <p:pic>
        <p:nvPicPr>
          <p:cNvPr id="29700" name="Picture 12" descr="map00910.png"/>
          <p:cNvPicPr>
            <a:picLocks noChangeAspect="1"/>
          </p:cNvPicPr>
          <p:nvPr/>
        </p:nvPicPr>
        <p:blipFill>
          <a:blip r:embed="rId3">
            <a:extLst>
              <a:ext uri="{28A0092B-C50C-407E-A947-70E740481C1C}">
                <a14:useLocalDpi xmlns:a14="http://schemas.microsoft.com/office/drawing/2010/main" val="0"/>
              </a:ext>
            </a:extLst>
          </a:blip>
          <a:srcRect l="3944" t="9029" r="3300" b="3587"/>
          <a:stretch>
            <a:fillRect/>
          </a:stretch>
        </p:blipFill>
        <p:spPr bwMode="auto">
          <a:xfrm>
            <a:off x="2295525" y="704850"/>
            <a:ext cx="65182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1" name="Group 13"/>
          <p:cNvGrpSpPr>
            <a:grpSpLocks/>
          </p:cNvGrpSpPr>
          <p:nvPr/>
        </p:nvGrpSpPr>
        <p:grpSpPr bwMode="auto">
          <a:xfrm>
            <a:off x="295275" y="1947863"/>
            <a:ext cx="2789238" cy="611187"/>
            <a:chOff x="507502" y="1918044"/>
            <a:chExt cx="2788451" cy="610834"/>
          </a:xfrm>
        </p:grpSpPr>
        <p:grpSp>
          <p:nvGrpSpPr>
            <p:cNvPr id="29702" name="Group 11"/>
            <p:cNvGrpSpPr>
              <a:grpSpLocks/>
            </p:cNvGrpSpPr>
            <p:nvPr/>
          </p:nvGrpSpPr>
          <p:grpSpPr bwMode="auto">
            <a:xfrm>
              <a:off x="508705" y="1918044"/>
              <a:ext cx="2787248" cy="276839"/>
              <a:chOff x="649812" y="1918044"/>
              <a:chExt cx="2787248" cy="276839"/>
            </a:xfrm>
          </p:grpSpPr>
          <p:sp>
            <p:nvSpPr>
              <p:cNvPr id="29706" name="Oval 7"/>
              <p:cNvSpPr>
                <a:spLocks noChangeArrowheads="1"/>
              </p:cNvSpPr>
              <p:nvPr/>
            </p:nvSpPr>
            <p:spPr bwMode="auto">
              <a:xfrm>
                <a:off x="649812" y="2005868"/>
                <a:ext cx="156513" cy="156513"/>
              </a:xfrm>
              <a:prstGeom prst="ellipse">
                <a:avLst/>
              </a:prstGeom>
              <a:solidFill>
                <a:schemeClr val="bg1"/>
              </a:solidFill>
              <a:ln w="19050">
                <a:solidFill>
                  <a:schemeClr val="tx1"/>
                </a:solidFill>
                <a:round/>
                <a:headEnd/>
                <a:tailEnd/>
              </a:ln>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29707" name="Rectangle 9"/>
              <p:cNvSpPr>
                <a:spLocks noChangeArrowheads="1"/>
              </p:cNvSpPr>
              <p:nvPr/>
            </p:nvSpPr>
            <p:spPr bwMode="auto">
              <a:xfrm>
                <a:off x="853984" y="1918044"/>
                <a:ext cx="2583076" cy="27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sz="1200">
                    <a:solidFill>
                      <a:srgbClr val="000000"/>
                    </a:solidFill>
                    <a:latin typeface="Calibri" charset="0"/>
                    <a:ea typeface="ＭＳ Ｐゴシック" charset="0"/>
                    <a:cs typeface="Calibri" charset="0"/>
                  </a:rPr>
                  <a:t>Vertex = chemical [substrate, product]</a:t>
                </a:r>
                <a:endParaRPr lang="en-US" sz="1200">
                  <a:solidFill>
                    <a:srgbClr val="000000"/>
                  </a:solidFill>
                  <a:latin typeface="Arial" charset="0"/>
                  <a:ea typeface="ＭＳ Ｐゴシック" charset="0"/>
                  <a:cs typeface="ＭＳ Ｐゴシック" charset="0"/>
                </a:endParaRPr>
              </a:p>
            </p:txBody>
          </p:sp>
        </p:grpSp>
        <p:grpSp>
          <p:nvGrpSpPr>
            <p:cNvPr id="29703" name="Group 12"/>
            <p:cNvGrpSpPr>
              <a:grpSpLocks/>
            </p:cNvGrpSpPr>
            <p:nvPr/>
          </p:nvGrpSpPr>
          <p:grpSpPr bwMode="auto">
            <a:xfrm>
              <a:off x="507502" y="2251879"/>
              <a:ext cx="1336275" cy="276999"/>
              <a:chOff x="638529" y="2251879"/>
              <a:chExt cx="1336275" cy="276999"/>
            </a:xfrm>
          </p:grpSpPr>
          <p:sp>
            <p:nvSpPr>
              <p:cNvPr id="29704" name="Rectangle 8"/>
              <p:cNvSpPr>
                <a:spLocks noChangeArrowheads="1"/>
              </p:cNvSpPr>
              <p:nvPr/>
            </p:nvSpPr>
            <p:spPr bwMode="auto">
              <a:xfrm>
                <a:off x="638529" y="2318339"/>
                <a:ext cx="167797" cy="167797"/>
              </a:xfrm>
              <a:prstGeom prst="rect">
                <a:avLst/>
              </a:prstGeom>
              <a:solidFill>
                <a:srgbClr val="FFFFFF"/>
              </a:solidFill>
              <a:ln w="19050">
                <a:solidFill>
                  <a:srgbClr val="000000"/>
                </a:solidFill>
                <a:round/>
                <a:headEnd/>
                <a:tailEnd/>
              </a:ln>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29705" name="Rectangle 10"/>
              <p:cNvSpPr>
                <a:spLocks noChangeArrowheads="1"/>
              </p:cNvSpPr>
              <p:nvPr/>
            </p:nvSpPr>
            <p:spPr bwMode="auto">
              <a:xfrm>
                <a:off x="853984" y="2251879"/>
                <a:ext cx="1120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sz="1200">
                    <a:solidFill>
                      <a:srgbClr val="000000"/>
                    </a:solidFill>
                    <a:latin typeface="Calibri" charset="0"/>
                    <a:ea typeface="ＭＳ Ｐゴシック" charset="0"/>
                    <a:cs typeface="Calibri" charset="0"/>
                  </a:rPr>
                  <a:t>Edge = enzyme</a:t>
                </a:r>
                <a:endParaRPr lang="en-US" sz="1200">
                  <a:solidFill>
                    <a:srgbClr val="000000"/>
                  </a:solidFill>
                  <a:latin typeface="Arial" charset="0"/>
                  <a:ea typeface="ＭＳ Ｐゴシック" charset="0"/>
                  <a:cs typeface="ＭＳ Ｐゴシック" charset="0"/>
                </a:endParaRPr>
              </a:p>
            </p:txBody>
          </p:sp>
        </p:grpSp>
      </p:grpSp>
    </p:spTree>
    <p:extLst>
      <p:ext uri="{BB962C8B-B14F-4D97-AF65-F5344CB8AC3E}">
        <p14:creationId xmlns:p14="http://schemas.microsoft.com/office/powerpoint/2010/main" val="4192350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1" descr="map00910.png"/>
          <p:cNvPicPr>
            <a:picLocks noChangeAspect="1"/>
          </p:cNvPicPr>
          <p:nvPr/>
        </p:nvPicPr>
        <p:blipFill>
          <a:blip r:embed="rId3">
            <a:extLst>
              <a:ext uri="{28A0092B-C50C-407E-A947-70E740481C1C}">
                <a14:useLocalDpi xmlns:a14="http://schemas.microsoft.com/office/drawing/2010/main" val="0"/>
              </a:ext>
            </a:extLst>
          </a:blip>
          <a:srcRect l="3944" t="9029" r="3300" b="3587"/>
          <a:stretch>
            <a:fillRect/>
          </a:stretch>
        </p:blipFill>
        <p:spPr bwMode="auto">
          <a:xfrm>
            <a:off x="2066925" y="830263"/>
            <a:ext cx="65182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1026"/>
          <p:cNvSpPr>
            <a:spLocks noGrp="1" noChangeArrowheads="1"/>
          </p:cNvSpPr>
          <p:nvPr>
            <p:ph type="title"/>
          </p:nvPr>
        </p:nvSpPr>
        <p:spPr>
          <a:xfrm>
            <a:off x="76200" y="36513"/>
            <a:ext cx="8915400" cy="619125"/>
          </a:xfrm>
        </p:spPr>
        <p:txBody>
          <a:bodyPr/>
          <a:lstStyle/>
          <a:p>
            <a:pPr eaLnBrk="1" hangingPunct="1"/>
            <a:r>
              <a:rPr lang="en-US" sz="4400">
                <a:latin typeface="Calibri" charset="0"/>
                <a:ea typeface="ＭＳ Ｐゴシック" charset="0"/>
                <a:cs typeface="Calibri" charset="0"/>
              </a:rPr>
              <a:t>Cellular Pathways</a:t>
            </a:r>
          </a:p>
        </p:txBody>
      </p:sp>
      <p:sp>
        <p:nvSpPr>
          <p:cNvPr id="31747" name="Rectangle 1028"/>
          <p:cNvSpPr>
            <a:spLocks noChangeArrowheads="1"/>
          </p:cNvSpPr>
          <p:nvPr/>
        </p:nvSpPr>
        <p:spPr bwMode="auto">
          <a:xfrm>
            <a:off x="0" y="5373688"/>
            <a:ext cx="9067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400" dirty="0">
                <a:solidFill>
                  <a:srgbClr val="000000"/>
                </a:solidFill>
                <a:latin typeface="Calibri" charset="0"/>
                <a:ea typeface="ＭＳ Ｐゴシック" charset="0"/>
                <a:cs typeface="Calibri" charset="0"/>
              </a:rPr>
              <a:t>Our genetic and biochemical understanding of metabolism is based largely on the study of complete pathways within cells.</a:t>
            </a:r>
          </a:p>
        </p:txBody>
      </p:sp>
      <p:sp>
        <p:nvSpPr>
          <p:cNvPr id="31748" name="Slide Number Placeholder 5"/>
          <p:cNvSpPr>
            <a:spLocks noGrp="1"/>
          </p:cNvSpPr>
          <p:nvPr>
            <p:ph type="sldNum" sz="quarter" idx="12"/>
          </p:nvPr>
        </p:nvSpPr>
        <p:spPr>
          <a:xfrm>
            <a:off x="6613525" y="636905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133C411-7A22-C84F-9C58-A1E3CEB9E87F}" type="slidenum">
              <a:rPr lang="en-US" sz="1400" b="0">
                <a:solidFill>
                  <a:srgbClr val="000000"/>
                </a:solidFill>
                <a:latin typeface="Calibri" charset="0"/>
                <a:cs typeface="Calibri" charset="0"/>
              </a:rPr>
              <a:pPr/>
              <a:t>12</a:t>
            </a:fld>
            <a:endParaRPr lang="en-US" sz="1400" b="0">
              <a:solidFill>
                <a:srgbClr val="000000"/>
              </a:solidFill>
              <a:latin typeface="Calibri" charset="0"/>
              <a:cs typeface="Calibri" charset="0"/>
            </a:endParaRPr>
          </a:p>
        </p:txBody>
      </p:sp>
      <p:pic>
        <p:nvPicPr>
          <p:cNvPr id="317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2349500"/>
            <a:ext cx="12287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ounded Rectangle 16"/>
          <p:cNvSpPr>
            <a:spLocks noChangeArrowheads="1"/>
          </p:cNvSpPr>
          <p:nvPr/>
        </p:nvSpPr>
        <p:spPr bwMode="auto">
          <a:xfrm>
            <a:off x="382588" y="3525838"/>
            <a:ext cx="731837" cy="681037"/>
          </a:xfrm>
          <a:prstGeom prst="roundRect">
            <a:avLst>
              <a:gd name="adj" fmla="val 6032"/>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cxnSp>
        <p:nvCxnSpPr>
          <p:cNvPr id="31751" name="Straight Connector 22"/>
          <p:cNvCxnSpPr>
            <a:cxnSpLocks noChangeShapeType="1"/>
          </p:cNvCxnSpPr>
          <p:nvPr/>
        </p:nvCxnSpPr>
        <p:spPr bwMode="auto">
          <a:xfrm>
            <a:off x="1108075" y="3875088"/>
            <a:ext cx="836613"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1752" name="Rectangle 29"/>
          <p:cNvSpPr>
            <a:spLocks noChangeArrowheads="1"/>
          </p:cNvSpPr>
          <p:nvPr/>
        </p:nvSpPr>
        <p:spPr bwMode="auto">
          <a:xfrm>
            <a:off x="20638" y="4265613"/>
            <a:ext cx="1924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800">
                <a:solidFill>
                  <a:srgbClr val="000000"/>
                </a:solidFill>
                <a:latin typeface="Calibri" charset="0"/>
                <a:ea typeface="ＭＳ Ｐゴシック" charset="0"/>
                <a:cs typeface="Calibri" charset="0"/>
              </a:rPr>
              <a:t>Genome Management Information System, Oak Ridge National Laboratory </a:t>
            </a:r>
          </a:p>
        </p:txBody>
      </p:sp>
      <p:sp>
        <p:nvSpPr>
          <p:cNvPr id="31753" name="Rectangle 8"/>
          <p:cNvSpPr>
            <a:spLocks noChangeArrowheads="1"/>
          </p:cNvSpPr>
          <p:nvPr/>
        </p:nvSpPr>
        <p:spPr bwMode="auto">
          <a:xfrm>
            <a:off x="1955800" y="731838"/>
            <a:ext cx="6953250" cy="50292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1754" name="Rounded Rectangle 13"/>
          <p:cNvSpPr>
            <a:spLocks noChangeArrowheads="1"/>
          </p:cNvSpPr>
          <p:nvPr/>
        </p:nvSpPr>
        <p:spPr bwMode="auto">
          <a:xfrm>
            <a:off x="2066925" y="792163"/>
            <a:ext cx="6757988" cy="4905375"/>
          </a:xfrm>
          <a:prstGeom prst="roundRect">
            <a:avLst>
              <a:gd name="adj" fmla="val 6032"/>
            </a:avLst>
          </a:prstGeom>
          <a:solidFill>
            <a:srgbClr val="77FF56">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97363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26"/>
          <p:cNvSpPr>
            <a:spLocks noGrp="1" noChangeArrowheads="1"/>
          </p:cNvSpPr>
          <p:nvPr>
            <p:ph type="title"/>
          </p:nvPr>
        </p:nvSpPr>
        <p:spPr>
          <a:xfrm>
            <a:off x="76200" y="36513"/>
            <a:ext cx="8915400" cy="619125"/>
          </a:xfrm>
        </p:spPr>
        <p:txBody>
          <a:bodyPr/>
          <a:lstStyle/>
          <a:p>
            <a:pPr eaLnBrk="1" hangingPunct="1"/>
            <a:r>
              <a:rPr lang="en-US" sz="4400">
                <a:latin typeface="Calibri" charset="0"/>
                <a:ea typeface="ＭＳ Ｐゴシック" charset="0"/>
                <a:cs typeface="Calibri" charset="0"/>
              </a:rPr>
              <a:t>Distributed Pathways</a:t>
            </a:r>
          </a:p>
        </p:txBody>
      </p:sp>
      <p:sp>
        <p:nvSpPr>
          <p:cNvPr id="33794" name="Rectangle 1028"/>
          <p:cNvSpPr>
            <a:spLocks noChangeArrowheads="1"/>
          </p:cNvSpPr>
          <p:nvPr/>
        </p:nvSpPr>
        <p:spPr bwMode="auto">
          <a:xfrm>
            <a:off x="98425" y="5435600"/>
            <a:ext cx="893762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400" dirty="0">
                <a:solidFill>
                  <a:srgbClr val="000000"/>
                </a:solidFill>
                <a:latin typeface="Calibri" charset="0"/>
                <a:ea typeface="ＭＳ Ｐゴシック" charset="0"/>
                <a:cs typeface="Calibri" charset="0"/>
              </a:rPr>
              <a:t>However, microbial communities form distributed metabolic pathways directing matter and energy exchange.</a:t>
            </a:r>
          </a:p>
        </p:txBody>
      </p:sp>
      <p:sp>
        <p:nvSpPr>
          <p:cNvPr id="33795" name="Slide Number Placeholder 5"/>
          <p:cNvSpPr>
            <a:spLocks noGrp="1"/>
          </p:cNvSpPr>
          <p:nvPr>
            <p:ph type="sldNum" sz="quarter" idx="12"/>
          </p:nvPr>
        </p:nvSpPr>
        <p:spPr>
          <a:xfrm>
            <a:off x="6613525" y="636905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9213DB9-F141-A741-88C8-5DCB40F73D47}" type="slidenum">
              <a:rPr lang="en-US" sz="1400" b="0">
                <a:solidFill>
                  <a:srgbClr val="000000"/>
                </a:solidFill>
                <a:latin typeface="Calibri" charset="0"/>
                <a:cs typeface="Calibri" charset="0"/>
              </a:rPr>
              <a:pPr/>
              <a:t>13</a:t>
            </a:fld>
            <a:endParaRPr lang="en-US" sz="1400" b="0">
              <a:solidFill>
                <a:srgbClr val="000000"/>
              </a:solidFill>
              <a:latin typeface="Calibri" charset="0"/>
              <a:cs typeface="Calibri" charset="0"/>
            </a:endParaRPr>
          </a:p>
        </p:txBody>
      </p:sp>
      <p:grpSp>
        <p:nvGrpSpPr>
          <p:cNvPr id="33796" name="Group 28"/>
          <p:cNvGrpSpPr>
            <a:grpSpLocks/>
          </p:cNvGrpSpPr>
          <p:nvPr/>
        </p:nvGrpSpPr>
        <p:grpSpPr bwMode="auto">
          <a:xfrm>
            <a:off x="241300" y="2470150"/>
            <a:ext cx="1657350" cy="2005013"/>
            <a:chOff x="191342" y="1850281"/>
            <a:chExt cx="2339975" cy="2833688"/>
          </a:xfrm>
        </p:grpSpPr>
        <p:sp>
          <p:nvSpPr>
            <p:cNvPr id="33808" name="Rectangle 8"/>
            <p:cNvSpPr>
              <a:spLocks noChangeArrowheads="1"/>
            </p:cNvSpPr>
            <p:nvPr/>
          </p:nvSpPr>
          <p:spPr bwMode="auto">
            <a:xfrm>
              <a:off x="191342" y="1850281"/>
              <a:ext cx="1876425" cy="28336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3809" name="Line 5"/>
            <p:cNvSpPr>
              <a:spLocks noChangeShapeType="1"/>
            </p:cNvSpPr>
            <p:nvPr/>
          </p:nvSpPr>
          <p:spPr bwMode="auto">
            <a:xfrm>
              <a:off x="2072530" y="3258394"/>
              <a:ext cx="4587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pic>
        <p:nvPicPr>
          <p:cNvPr id="337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516188"/>
            <a:ext cx="1227138"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8"/>
          <p:cNvSpPr>
            <a:spLocks noChangeArrowheads="1"/>
          </p:cNvSpPr>
          <p:nvPr/>
        </p:nvSpPr>
        <p:spPr bwMode="auto">
          <a:xfrm>
            <a:off x="1895475" y="777875"/>
            <a:ext cx="6953250" cy="502761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pic>
        <p:nvPicPr>
          <p:cNvPr id="33799" name="Picture 21" descr="KEGG_nitrogen.jpg"/>
          <p:cNvPicPr>
            <a:picLocks noChangeAspect="1"/>
          </p:cNvPicPr>
          <p:nvPr/>
        </p:nvPicPr>
        <p:blipFill>
          <a:blip r:embed="rId4">
            <a:extLst>
              <a:ext uri="{28A0092B-C50C-407E-A947-70E740481C1C}">
                <a14:useLocalDpi xmlns:a14="http://schemas.microsoft.com/office/drawing/2010/main" val="0"/>
              </a:ext>
            </a:extLst>
          </a:blip>
          <a:srcRect b="10872"/>
          <a:stretch>
            <a:fillRect/>
          </a:stretch>
        </p:blipFill>
        <p:spPr bwMode="auto">
          <a:xfrm>
            <a:off x="2768600" y="973138"/>
            <a:ext cx="4978400"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0" name="Group 25"/>
          <p:cNvGrpSpPr>
            <a:grpSpLocks/>
          </p:cNvGrpSpPr>
          <p:nvPr/>
        </p:nvGrpSpPr>
        <p:grpSpPr bwMode="auto">
          <a:xfrm>
            <a:off x="1962150" y="846138"/>
            <a:ext cx="6823075" cy="4886325"/>
            <a:chOff x="1962150" y="841375"/>
            <a:chExt cx="6823556" cy="4886325"/>
          </a:xfrm>
        </p:grpSpPr>
        <p:sp>
          <p:nvSpPr>
            <p:cNvPr id="33801" name="Rounded Rectangle 8"/>
            <p:cNvSpPr>
              <a:spLocks noChangeArrowheads="1"/>
            </p:cNvSpPr>
            <p:nvPr/>
          </p:nvSpPr>
          <p:spPr bwMode="auto">
            <a:xfrm>
              <a:off x="1962150" y="841375"/>
              <a:ext cx="3892550" cy="1876425"/>
            </a:xfrm>
            <a:prstGeom prst="roundRect">
              <a:avLst>
                <a:gd name="adj" fmla="val 6032"/>
              </a:avLst>
            </a:prstGeom>
            <a:solidFill>
              <a:srgbClr val="FC0A0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3802" name="Rounded Rectangle 11"/>
            <p:cNvSpPr>
              <a:spLocks noChangeArrowheads="1"/>
            </p:cNvSpPr>
            <p:nvPr/>
          </p:nvSpPr>
          <p:spPr bwMode="auto">
            <a:xfrm>
              <a:off x="5918200" y="850900"/>
              <a:ext cx="2867506" cy="1866900"/>
            </a:xfrm>
            <a:prstGeom prst="roundRect">
              <a:avLst>
                <a:gd name="adj" fmla="val 6032"/>
              </a:avLst>
            </a:prstGeom>
            <a:solidFill>
              <a:srgbClr val="FF8E07">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nvGrpSpPr>
            <p:cNvPr id="33803" name="Group 23"/>
            <p:cNvGrpSpPr>
              <a:grpSpLocks/>
            </p:cNvGrpSpPr>
            <p:nvPr/>
          </p:nvGrpSpPr>
          <p:grpSpPr bwMode="auto">
            <a:xfrm>
              <a:off x="1962150" y="2781300"/>
              <a:ext cx="6823556" cy="2946400"/>
              <a:chOff x="1962150" y="2781300"/>
              <a:chExt cx="6823556" cy="3009900"/>
            </a:xfrm>
          </p:grpSpPr>
          <p:sp>
            <p:nvSpPr>
              <p:cNvPr id="33805" name="Rounded Rectangle 12"/>
              <p:cNvSpPr>
                <a:spLocks noChangeArrowheads="1"/>
              </p:cNvSpPr>
              <p:nvPr/>
            </p:nvSpPr>
            <p:spPr bwMode="auto">
              <a:xfrm>
                <a:off x="5197475" y="4102100"/>
                <a:ext cx="1701800" cy="1689100"/>
              </a:xfrm>
              <a:prstGeom prst="roundRect">
                <a:avLst>
                  <a:gd name="adj" fmla="val 6032"/>
                </a:avLst>
              </a:prstGeom>
              <a:solidFill>
                <a:srgbClr val="02D5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3806" name="Rounded Rectangle 9"/>
              <p:cNvSpPr>
                <a:spLocks noChangeArrowheads="1"/>
              </p:cNvSpPr>
              <p:nvPr/>
            </p:nvSpPr>
            <p:spPr bwMode="auto">
              <a:xfrm>
                <a:off x="6959600" y="2781300"/>
                <a:ext cx="1826106" cy="3009900"/>
              </a:xfrm>
              <a:prstGeom prst="roundRect">
                <a:avLst>
                  <a:gd name="adj" fmla="val 6032"/>
                </a:avLst>
              </a:prstGeom>
              <a:solidFill>
                <a:srgbClr val="12007B">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3807" name="Rounded Rectangle 13"/>
              <p:cNvSpPr>
                <a:spLocks noChangeArrowheads="1"/>
              </p:cNvSpPr>
              <p:nvPr/>
            </p:nvSpPr>
            <p:spPr bwMode="auto">
              <a:xfrm>
                <a:off x="1962150" y="2781300"/>
                <a:ext cx="3162299" cy="3009900"/>
              </a:xfrm>
              <a:prstGeom prst="roundRect">
                <a:avLst>
                  <a:gd name="adj" fmla="val 6032"/>
                </a:avLst>
              </a:prstGeom>
              <a:solidFill>
                <a:srgbClr val="77FF5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sp>
          <p:nvSpPr>
            <p:cNvPr id="33804" name="Rounded Rectangle 14"/>
            <p:cNvSpPr>
              <a:spLocks noChangeArrowheads="1"/>
            </p:cNvSpPr>
            <p:nvPr/>
          </p:nvSpPr>
          <p:spPr bwMode="auto">
            <a:xfrm>
              <a:off x="5194300" y="2781300"/>
              <a:ext cx="1689100" cy="1270000"/>
            </a:xfrm>
            <a:prstGeom prst="roundRect">
              <a:avLst>
                <a:gd name="adj" fmla="val 6032"/>
              </a:avLst>
            </a:prstGeom>
            <a:solidFill>
              <a:srgbClr val="FDF100">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177987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026"/>
          <p:cNvSpPr>
            <a:spLocks noGrp="1" noChangeArrowheads="1"/>
          </p:cNvSpPr>
          <p:nvPr>
            <p:ph type="title"/>
          </p:nvPr>
        </p:nvSpPr>
        <p:spPr>
          <a:xfrm>
            <a:off x="107950" y="133350"/>
            <a:ext cx="8915400" cy="619125"/>
          </a:xfrm>
        </p:spPr>
        <p:txBody>
          <a:bodyPr/>
          <a:lstStyle/>
          <a:p>
            <a:pPr eaLnBrk="1" hangingPunct="1"/>
            <a:r>
              <a:rPr lang="en-US" sz="4400">
                <a:latin typeface="Calibri" charset="0"/>
                <a:ea typeface="ＭＳ Ｐゴシック" charset="0"/>
                <a:cs typeface="Calibri" charset="0"/>
              </a:rPr>
              <a:t>Community Metabolism</a:t>
            </a:r>
          </a:p>
        </p:txBody>
      </p:sp>
      <p:sp>
        <p:nvSpPr>
          <p:cNvPr id="35842" name="Rectangle 1028"/>
          <p:cNvSpPr>
            <a:spLocks noChangeArrowheads="1"/>
          </p:cNvSpPr>
          <p:nvPr/>
        </p:nvSpPr>
        <p:spPr bwMode="auto">
          <a:xfrm>
            <a:off x="87313" y="4576763"/>
            <a:ext cx="887095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400" dirty="0">
                <a:solidFill>
                  <a:srgbClr val="000000"/>
                </a:solidFill>
                <a:latin typeface="Calibri" charset="0"/>
                <a:ea typeface="ＭＳ Ｐゴシック" charset="0"/>
                <a:cs typeface="Calibri" charset="0"/>
              </a:rPr>
              <a:t>The goal is to predict and compare distributed pathways to better understand coupled biogeochemical cycles in natural and human engineered ecosystems.</a:t>
            </a: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p:txBody>
      </p:sp>
      <p:sp>
        <p:nvSpPr>
          <p:cNvPr id="35843" name="Slide Number Placeholder 5"/>
          <p:cNvSpPr>
            <a:spLocks noGrp="1"/>
          </p:cNvSpPr>
          <p:nvPr>
            <p:ph type="sldNum" sz="quarter" idx="12"/>
          </p:nvPr>
        </p:nvSpPr>
        <p:spPr>
          <a:xfrm>
            <a:off x="6613525" y="636905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966673E3-B51B-1642-B833-AB58A0FCD57D}" type="slidenum">
              <a:rPr lang="en-US" sz="1400" b="0">
                <a:solidFill>
                  <a:srgbClr val="000000"/>
                </a:solidFill>
                <a:latin typeface="Calibri" charset="0"/>
                <a:cs typeface="Calibri" charset="0"/>
              </a:rPr>
              <a:pPr/>
              <a:t>14</a:t>
            </a:fld>
            <a:endParaRPr lang="en-US" sz="1400" b="0">
              <a:solidFill>
                <a:srgbClr val="000000"/>
              </a:solidFill>
              <a:latin typeface="Calibri" charset="0"/>
              <a:cs typeface="Calibri" charset="0"/>
            </a:endParaRPr>
          </a:p>
        </p:txBody>
      </p:sp>
      <p:grpSp>
        <p:nvGrpSpPr>
          <p:cNvPr id="35844" name="Group 70"/>
          <p:cNvGrpSpPr>
            <a:grpSpLocks/>
          </p:cNvGrpSpPr>
          <p:nvPr/>
        </p:nvGrpSpPr>
        <p:grpSpPr bwMode="auto">
          <a:xfrm>
            <a:off x="127000" y="1524000"/>
            <a:ext cx="4327525" cy="3098800"/>
            <a:chOff x="1962150" y="841375"/>
            <a:chExt cx="6823556" cy="4886325"/>
          </a:xfrm>
        </p:grpSpPr>
        <p:pic>
          <p:nvPicPr>
            <p:cNvPr id="35854" name="Picture 61" descr="KEGG_nitrogen.jpg"/>
            <p:cNvPicPr>
              <a:picLocks noChangeAspect="1"/>
            </p:cNvPicPr>
            <p:nvPr/>
          </p:nvPicPr>
          <p:blipFill>
            <a:blip r:embed="rId3">
              <a:extLst>
                <a:ext uri="{28A0092B-C50C-407E-A947-70E740481C1C}">
                  <a14:useLocalDpi xmlns:a14="http://schemas.microsoft.com/office/drawing/2010/main" val="0"/>
                </a:ext>
              </a:extLst>
            </a:blip>
            <a:srcRect b="10872"/>
            <a:stretch>
              <a:fillRect/>
            </a:stretch>
          </p:blipFill>
          <p:spPr bwMode="auto">
            <a:xfrm>
              <a:off x="2768600" y="973810"/>
              <a:ext cx="4978400" cy="460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5" name="Group 62"/>
            <p:cNvGrpSpPr>
              <a:grpSpLocks/>
            </p:cNvGrpSpPr>
            <p:nvPr/>
          </p:nvGrpSpPr>
          <p:grpSpPr bwMode="auto">
            <a:xfrm>
              <a:off x="1962150" y="841375"/>
              <a:ext cx="6823556" cy="4886325"/>
              <a:chOff x="1962150" y="841375"/>
              <a:chExt cx="6823556" cy="4886325"/>
            </a:xfrm>
          </p:grpSpPr>
          <p:sp>
            <p:nvSpPr>
              <p:cNvPr id="35856" name="Rounded Rectangle 8"/>
              <p:cNvSpPr>
                <a:spLocks noChangeArrowheads="1"/>
              </p:cNvSpPr>
              <p:nvPr/>
            </p:nvSpPr>
            <p:spPr bwMode="auto">
              <a:xfrm>
                <a:off x="1962150" y="841375"/>
                <a:ext cx="3892550" cy="1876425"/>
              </a:xfrm>
              <a:prstGeom prst="roundRect">
                <a:avLst>
                  <a:gd name="adj" fmla="val 6032"/>
                </a:avLst>
              </a:prstGeom>
              <a:solidFill>
                <a:srgbClr val="FC0A0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5857" name="Rounded Rectangle 11"/>
              <p:cNvSpPr>
                <a:spLocks noChangeArrowheads="1"/>
              </p:cNvSpPr>
              <p:nvPr/>
            </p:nvSpPr>
            <p:spPr bwMode="auto">
              <a:xfrm>
                <a:off x="5918200" y="850900"/>
                <a:ext cx="2867506" cy="1866900"/>
              </a:xfrm>
              <a:prstGeom prst="roundRect">
                <a:avLst>
                  <a:gd name="adj" fmla="val 6032"/>
                </a:avLst>
              </a:prstGeom>
              <a:solidFill>
                <a:srgbClr val="FF8E07">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nvGrpSpPr>
              <p:cNvPr id="35858" name="Group 23"/>
              <p:cNvGrpSpPr>
                <a:grpSpLocks/>
              </p:cNvGrpSpPr>
              <p:nvPr/>
            </p:nvGrpSpPr>
            <p:grpSpPr bwMode="auto">
              <a:xfrm>
                <a:off x="1962150" y="2781300"/>
                <a:ext cx="6823556" cy="2946400"/>
                <a:chOff x="1962150" y="2781300"/>
                <a:chExt cx="6823556" cy="3009900"/>
              </a:xfrm>
            </p:grpSpPr>
            <p:sp>
              <p:nvSpPr>
                <p:cNvPr id="35860" name="Rounded Rectangle 12"/>
                <p:cNvSpPr>
                  <a:spLocks noChangeArrowheads="1"/>
                </p:cNvSpPr>
                <p:nvPr/>
              </p:nvSpPr>
              <p:spPr bwMode="auto">
                <a:xfrm>
                  <a:off x="5197475" y="4102100"/>
                  <a:ext cx="1701800" cy="1689100"/>
                </a:xfrm>
                <a:prstGeom prst="roundRect">
                  <a:avLst>
                    <a:gd name="adj" fmla="val 6032"/>
                  </a:avLst>
                </a:prstGeom>
                <a:solidFill>
                  <a:srgbClr val="02D5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5861" name="Rounded Rectangle 9"/>
                <p:cNvSpPr>
                  <a:spLocks noChangeArrowheads="1"/>
                </p:cNvSpPr>
                <p:nvPr/>
              </p:nvSpPr>
              <p:spPr bwMode="auto">
                <a:xfrm>
                  <a:off x="6959600" y="2781300"/>
                  <a:ext cx="1826106" cy="3009900"/>
                </a:xfrm>
                <a:prstGeom prst="roundRect">
                  <a:avLst>
                    <a:gd name="adj" fmla="val 6032"/>
                  </a:avLst>
                </a:prstGeom>
                <a:solidFill>
                  <a:srgbClr val="12007B">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5862" name="Rounded Rectangle 13"/>
                <p:cNvSpPr>
                  <a:spLocks noChangeArrowheads="1"/>
                </p:cNvSpPr>
                <p:nvPr/>
              </p:nvSpPr>
              <p:spPr bwMode="auto">
                <a:xfrm>
                  <a:off x="1962150" y="2781300"/>
                  <a:ext cx="3162299" cy="3009900"/>
                </a:xfrm>
                <a:prstGeom prst="roundRect">
                  <a:avLst>
                    <a:gd name="adj" fmla="val 6032"/>
                  </a:avLst>
                </a:prstGeom>
                <a:solidFill>
                  <a:srgbClr val="77FF5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sp>
            <p:nvSpPr>
              <p:cNvPr id="35859" name="Rounded Rectangle 14"/>
              <p:cNvSpPr>
                <a:spLocks noChangeArrowheads="1"/>
              </p:cNvSpPr>
              <p:nvPr/>
            </p:nvSpPr>
            <p:spPr bwMode="auto">
              <a:xfrm>
                <a:off x="5194300" y="2781300"/>
                <a:ext cx="1689100" cy="1270000"/>
              </a:xfrm>
              <a:prstGeom prst="roundRect">
                <a:avLst>
                  <a:gd name="adj" fmla="val 6032"/>
                </a:avLst>
              </a:prstGeom>
              <a:solidFill>
                <a:srgbClr val="FDF100">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grpSp>
      <p:grpSp>
        <p:nvGrpSpPr>
          <p:cNvPr id="35845" name="Group 71"/>
          <p:cNvGrpSpPr>
            <a:grpSpLocks/>
          </p:cNvGrpSpPr>
          <p:nvPr/>
        </p:nvGrpSpPr>
        <p:grpSpPr bwMode="auto">
          <a:xfrm>
            <a:off x="4625975" y="1524000"/>
            <a:ext cx="4327525" cy="3098800"/>
            <a:chOff x="1962150" y="841375"/>
            <a:chExt cx="6823556" cy="4886325"/>
          </a:xfrm>
        </p:grpSpPr>
        <p:pic>
          <p:nvPicPr>
            <p:cNvPr id="35846" name="Picture 72" descr="KEGG_nitrogen.jpg"/>
            <p:cNvPicPr>
              <a:picLocks noChangeAspect="1"/>
            </p:cNvPicPr>
            <p:nvPr/>
          </p:nvPicPr>
          <p:blipFill>
            <a:blip r:embed="rId3">
              <a:extLst>
                <a:ext uri="{28A0092B-C50C-407E-A947-70E740481C1C}">
                  <a14:useLocalDpi xmlns:a14="http://schemas.microsoft.com/office/drawing/2010/main" val="0"/>
                </a:ext>
              </a:extLst>
            </a:blip>
            <a:srcRect b="10872"/>
            <a:stretch>
              <a:fillRect/>
            </a:stretch>
          </p:blipFill>
          <p:spPr bwMode="auto">
            <a:xfrm>
              <a:off x="2768600" y="973810"/>
              <a:ext cx="4978400" cy="460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7" name="Group 62"/>
            <p:cNvGrpSpPr>
              <a:grpSpLocks/>
            </p:cNvGrpSpPr>
            <p:nvPr/>
          </p:nvGrpSpPr>
          <p:grpSpPr bwMode="auto">
            <a:xfrm>
              <a:off x="1962150" y="841375"/>
              <a:ext cx="6823556" cy="4886325"/>
              <a:chOff x="1962150" y="841375"/>
              <a:chExt cx="6823556" cy="4886325"/>
            </a:xfrm>
          </p:grpSpPr>
          <p:sp>
            <p:nvSpPr>
              <p:cNvPr id="35848" name="Rounded Rectangle 8"/>
              <p:cNvSpPr>
                <a:spLocks noChangeArrowheads="1"/>
              </p:cNvSpPr>
              <p:nvPr/>
            </p:nvSpPr>
            <p:spPr bwMode="auto">
              <a:xfrm>
                <a:off x="1962150" y="841375"/>
                <a:ext cx="3892550" cy="1876425"/>
              </a:xfrm>
              <a:prstGeom prst="roundRect">
                <a:avLst>
                  <a:gd name="adj" fmla="val 6032"/>
                </a:avLst>
              </a:prstGeom>
              <a:solidFill>
                <a:srgbClr val="FC0A0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5849" name="Rounded Rectangle 11"/>
              <p:cNvSpPr>
                <a:spLocks noChangeArrowheads="1"/>
              </p:cNvSpPr>
              <p:nvPr/>
            </p:nvSpPr>
            <p:spPr bwMode="auto">
              <a:xfrm>
                <a:off x="5918200" y="850900"/>
                <a:ext cx="2867506" cy="1866900"/>
              </a:xfrm>
              <a:prstGeom prst="roundRect">
                <a:avLst>
                  <a:gd name="adj" fmla="val 6032"/>
                </a:avLst>
              </a:prstGeom>
              <a:solidFill>
                <a:srgbClr val="FF8E07">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nvGrpSpPr>
              <p:cNvPr id="35850" name="Group 23"/>
              <p:cNvGrpSpPr>
                <a:grpSpLocks/>
              </p:cNvGrpSpPr>
              <p:nvPr/>
            </p:nvGrpSpPr>
            <p:grpSpPr bwMode="auto">
              <a:xfrm>
                <a:off x="1962150" y="2781300"/>
                <a:ext cx="6823556" cy="2946400"/>
                <a:chOff x="1962150" y="2781300"/>
                <a:chExt cx="6823556" cy="3009900"/>
              </a:xfrm>
            </p:grpSpPr>
            <p:sp>
              <p:nvSpPr>
                <p:cNvPr id="35852" name="Rounded Rectangle 9"/>
                <p:cNvSpPr>
                  <a:spLocks noChangeArrowheads="1"/>
                </p:cNvSpPr>
                <p:nvPr/>
              </p:nvSpPr>
              <p:spPr bwMode="auto">
                <a:xfrm>
                  <a:off x="6959600" y="2781300"/>
                  <a:ext cx="1826106" cy="3009900"/>
                </a:xfrm>
                <a:prstGeom prst="roundRect">
                  <a:avLst>
                    <a:gd name="adj" fmla="val 6032"/>
                  </a:avLst>
                </a:prstGeom>
                <a:solidFill>
                  <a:srgbClr val="12007B">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5853" name="Rounded Rectangle 13"/>
                <p:cNvSpPr>
                  <a:spLocks noChangeArrowheads="1"/>
                </p:cNvSpPr>
                <p:nvPr/>
              </p:nvSpPr>
              <p:spPr bwMode="auto">
                <a:xfrm>
                  <a:off x="1962150" y="2781300"/>
                  <a:ext cx="3162299" cy="3009900"/>
                </a:xfrm>
                <a:prstGeom prst="roundRect">
                  <a:avLst>
                    <a:gd name="adj" fmla="val 6032"/>
                  </a:avLst>
                </a:prstGeom>
                <a:solidFill>
                  <a:srgbClr val="77FF5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sp>
            <p:nvSpPr>
              <p:cNvPr id="35851" name="Rounded Rectangle 14"/>
              <p:cNvSpPr>
                <a:spLocks noChangeArrowheads="1"/>
              </p:cNvSpPr>
              <p:nvPr/>
            </p:nvSpPr>
            <p:spPr bwMode="auto">
              <a:xfrm>
                <a:off x="5194300" y="2781300"/>
                <a:ext cx="1689100" cy="1270000"/>
              </a:xfrm>
              <a:prstGeom prst="roundRect">
                <a:avLst>
                  <a:gd name="adj" fmla="val 6032"/>
                </a:avLst>
              </a:prstGeom>
              <a:solidFill>
                <a:srgbClr val="FDF100">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grpSp>
      </p:grpSp>
    </p:spTree>
    <p:extLst>
      <p:ext uri="{BB962C8B-B14F-4D97-AF65-F5344CB8AC3E}">
        <p14:creationId xmlns:p14="http://schemas.microsoft.com/office/powerpoint/2010/main" val="3747320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2" descr="872858_f520.jpg"/>
          <p:cNvPicPr>
            <a:picLocks noChangeAspect="1"/>
          </p:cNvPicPr>
          <p:nvPr/>
        </p:nvPicPr>
        <p:blipFill>
          <a:blip r:embed="rId3">
            <a:extLst>
              <a:ext uri="{28A0092B-C50C-407E-A947-70E740481C1C}">
                <a14:useLocalDpi xmlns:a14="http://schemas.microsoft.com/office/drawing/2010/main" val="0"/>
              </a:ext>
            </a:extLst>
          </a:blip>
          <a:srcRect r="48386"/>
          <a:stretch>
            <a:fillRect/>
          </a:stretch>
        </p:blipFill>
        <p:spPr bwMode="auto">
          <a:xfrm>
            <a:off x="238125" y="1195388"/>
            <a:ext cx="1933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ext Box 18"/>
          <p:cNvSpPr txBox="1">
            <a:spLocks noChangeArrowheads="1"/>
          </p:cNvSpPr>
          <p:nvPr/>
        </p:nvSpPr>
        <p:spPr bwMode="auto">
          <a:xfrm>
            <a:off x="19050" y="4146550"/>
            <a:ext cx="22542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800" b="0">
                <a:solidFill>
                  <a:srgbClr val="000000"/>
                </a:solidFill>
                <a:latin typeface="Calibri" charset="0"/>
                <a:cs typeface="Calibri" charset="0"/>
              </a:rPr>
              <a:t>Biological Information</a:t>
            </a:r>
          </a:p>
        </p:txBody>
      </p:sp>
      <p:sp>
        <p:nvSpPr>
          <p:cNvPr id="37891" name="Text Box 19"/>
          <p:cNvSpPr txBox="1">
            <a:spLocks noChangeArrowheads="1"/>
          </p:cNvSpPr>
          <p:nvPr/>
        </p:nvSpPr>
        <p:spPr bwMode="auto">
          <a:xfrm>
            <a:off x="2362200" y="4146550"/>
            <a:ext cx="25209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800" b="0">
                <a:solidFill>
                  <a:srgbClr val="000000"/>
                </a:solidFill>
                <a:latin typeface="Calibri" charset="0"/>
                <a:cs typeface="Calibri" charset="0"/>
              </a:rPr>
              <a:t>Community Metabolism</a:t>
            </a:r>
          </a:p>
        </p:txBody>
      </p:sp>
      <p:sp>
        <p:nvSpPr>
          <p:cNvPr id="37892" name="Text Box 2"/>
          <p:cNvSpPr txBox="1">
            <a:spLocks noChangeArrowheads="1"/>
          </p:cNvSpPr>
          <p:nvPr/>
        </p:nvSpPr>
        <p:spPr bwMode="auto">
          <a:xfrm>
            <a:off x="0" y="90488"/>
            <a:ext cx="91440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GB" b="0" dirty="0">
                <a:solidFill>
                  <a:srgbClr val="000000"/>
                </a:solidFill>
                <a:latin typeface="Calibri" charset="0"/>
              </a:rPr>
              <a:t>Through the Looking Glass…</a:t>
            </a:r>
          </a:p>
        </p:txBody>
      </p:sp>
      <p:sp>
        <p:nvSpPr>
          <p:cNvPr id="37893" name="Slide Number Placeholder 8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6324FE3E-ED94-1B48-A9BB-165DD63E310D}" type="slidenum">
              <a:rPr lang="en-US" sz="1400" b="0">
                <a:solidFill>
                  <a:srgbClr val="000000"/>
                </a:solidFill>
              </a:rPr>
              <a:pPr/>
              <a:t>15</a:t>
            </a:fld>
            <a:endParaRPr lang="en-US" sz="1400" b="0">
              <a:solidFill>
                <a:srgbClr val="000000"/>
              </a:solidFill>
            </a:endParaRPr>
          </a:p>
        </p:txBody>
      </p:sp>
      <p:sp>
        <p:nvSpPr>
          <p:cNvPr id="37894" name="Line 5"/>
          <p:cNvSpPr>
            <a:spLocks noChangeShapeType="1"/>
          </p:cNvSpPr>
          <p:nvPr/>
        </p:nvSpPr>
        <p:spPr bwMode="auto">
          <a:xfrm>
            <a:off x="2192338" y="2598738"/>
            <a:ext cx="45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7895" name="Rectangle 8"/>
          <p:cNvSpPr>
            <a:spLocks noChangeArrowheads="1"/>
          </p:cNvSpPr>
          <p:nvPr/>
        </p:nvSpPr>
        <p:spPr bwMode="auto">
          <a:xfrm>
            <a:off x="2660650" y="1181100"/>
            <a:ext cx="1876425" cy="28336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pic>
        <p:nvPicPr>
          <p:cNvPr id="3789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138" y="1319213"/>
            <a:ext cx="1658937"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Rectangle 13"/>
          <p:cNvSpPr>
            <a:spLocks noChangeArrowheads="1"/>
          </p:cNvSpPr>
          <p:nvPr/>
        </p:nvSpPr>
        <p:spPr bwMode="auto">
          <a:xfrm>
            <a:off x="230188" y="1181100"/>
            <a:ext cx="1939925" cy="28336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7898" name="Rectangle 8"/>
          <p:cNvSpPr>
            <a:spLocks noChangeArrowheads="1"/>
          </p:cNvSpPr>
          <p:nvPr/>
        </p:nvSpPr>
        <p:spPr bwMode="auto">
          <a:xfrm>
            <a:off x="5024438" y="1165225"/>
            <a:ext cx="3922712" cy="28638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7899" name="Text Box 19"/>
          <p:cNvSpPr txBox="1">
            <a:spLocks noChangeArrowheads="1"/>
          </p:cNvSpPr>
          <p:nvPr/>
        </p:nvSpPr>
        <p:spPr bwMode="auto">
          <a:xfrm>
            <a:off x="5730875" y="4146550"/>
            <a:ext cx="25209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800" b="0">
                <a:solidFill>
                  <a:srgbClr val="000000"/>
                </a:solidFill>
                <a:latin typeface="Calibri" charset="0"/>
                <a:cs typeface="Calibri" charset="0"/>
              </a:rPr>
              <a:t>Ecosystem Function</a:t>
            </a:r>
          </a:p>
        </p:txBody>
      </p:sp>
      <p:sp>
        <p:nvSpPr>
          <p:cNvPr id="37900" name="Content Placeholder 2"/>
          <p:cNvSpPr txBox="1">
            <a:spLocks/>
          </p:cNvSpPr>
          <p:nvPr/>
        </p:nvSpPr>
        <p:spPr bwMode="auto">
          <a:xfrm>
            <a:off x="65088" y="4732338"/>
            <a:ext cx="89090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just" defTabSz="914400" eaLnBrk="0" fontAlgn="base" hangingPunct="0">
              <a:spcBef>
                <a:spcPct val="20000"/>
              </a:spcBef>
              <a:spcAft>
                <a:spcPct val="0"/>
              </a:spcAft>
              <a:buFontTx/>
              <a:buChar char="•"/>
            </a:pPr>
            <a:r>
              <a:rPr lang="en-US" sz="1800" b="0" i="1" dirty="0">
                <a:solidFill>
                  <a:srgbClr val="000000"/>
                </a:solidFill>
                <a:latin typeface="Calibri" charset="0"/>
                <a:cs typeface="Calibri" charset="0"/>
              </a:rPr>
              <a:t> “The regulation of the pools and fluxes in biogeochemical cycles have their origins in the genetic inventory of individual microbes, and the regulation of these genes within the organism is determined by the environment. As such, one can look at the microbial food web as a collection of genomes whose expression and replication is coordinated through complex feedback loops at the organismal, population, and ecosystem level. “</a:t>
            </a:r>
            <a:r>
              <a:rPr lang="en-US" altLang="ja-JP" sz="1800" b="0" i="1" baseline="-25000" dirty="0">
                <a:solidFill>
                  <a:srgbClr val="000000"/>
                </a:solidFill>
                <a:latin typeface="Calibri" charset="0"/>
                <a:cs typeface="Calibri" charset="0"/>
              </a:rPr>
              <a:t>Chisholm </a:t>
            </a:r>
            <a:endParaRPr lang="en-US" sz="1800" b="0" i="1" baseline="-25000" dirty="0">
              <a:solidFill>
                <a:srgbClr val="000000"/>
              </a:solidFill>
              <a:latin typeface="Calibri" charset="0"/>
              <a:cs typeface="Calibri" charset="0"/>
            </a:endParaRPr>
          </a:p>
        </p:txBody>
      </p:sp>
      <p:sp>
        <p:nvSpPr>
          <p:cNvPr id="37901" name="Line 5"/>
          <p:cNvSpPr>
            <a:spLocks noChangeShapeType="1"/>
          </p:cNvSpPr>
          <p:nvPr/>
        </p:nvSpPr>
        <p:spPr bwMode="auto">
          <a:xfrm>
            <a:off x="4541838" y="2589213"/>
            <a:ext cx="4587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4400" b="1">
              <a:solidFill>
                <a:srgbClr val="000000"/>
              </a:solidFill>
              <a:latin typeface="Arial" charset="0"/>
              <a:ea typeface="ＭＳ Ｐゴシック" charset="0"/>
              <a:cs typeface="ＭＳ Ｐゴシック" charset="0"/>
            </a:endParaRPr>
          </a:p>
        </p:txBody>
      </p:sp>
      <p:sp>
        <p:nvSpPr>
          <p:cNvPr id="37902" name="Rectangle 9"/>
          <p:cNvSpPr>
            <a:spLocks noChangeArrowheads="1"/>
          </p:cNvSpPr>
          <p:nvPr/>
        </p:nvSpPr>
        <p:spPr bwMode="auto">
          <a:xfrm>
            <a:off x="5151438" y="3768725"/>
            <a:ext cx="33670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defTabSz="914400" eaLnBrk="0" fontAlgn="base" hangingPunct="0">
              <a:spcBef>
                <a:spcPct val="0"/>
              </a:spcBef>
              <a:spcAft>
                <a:spcPct val="0"/>
              </a:spcAft>
            </a:pPr>
            <a:r>
              <a:rPr lang="en-US" sz="800" dirty="0" err="1">
                <a:solidFill>
                  <a:srgbClr val="000000"/>
                </a:solidFill>
                <a:latin typeface="Calibri" charset="0"/>
                <a:ea typeface="ＭＳ Ｐゴシック" charset="0"/>
                <a:cs typeface="Calibri" charset="0"/>
              </a:rPr>
              <a:t>Falkowski</a:t>
            </a:r>
            <a:r>
              <a:rPr lang="en-US" sz="800" dirty="0">
                <a:solidFill>
                  <a:srgbClr val="000000"/>
                </a:solidFill>
                <a:latin typeface="Calibri" charset="0"/>
                <a:ea typeface="ＭＳ Ｐゴシック" charset="0"/>
                <a:cs typeface="Calibri" charset="0"/>
              </a:rPr>
              <a:t> et al., (2008) Science 320, 1034-1038</a:t>
            </a:r>
          </a:p>
        </p:txBody>
      </p:sp>
      <p:pic>
        <p:nvPicPr>
          <p:cNvPr id="37903" name="Picture 26"/>
          <p:cNvPicPr>
            <a:picLocks noChangeAspect="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094288" y="1366838"/>
            <a:ext cx="3805237"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2" descr="matrix-717519.jpg"/>
          <p:cNvPicPr>
            <a:picLocks noChangeAspect="1"/>
          </p:cNvPicPr>
          <p:nvPr/>
        </p:nvPicPr>
        <p:blipFill>
          <a:blip r:embed="rId6">
            <a:extLst>
              <a:ext uri="{28A0092B-C50C-407E-A947-70E740481C1C}">
                <a14:useLocalDpi xmlns:a14="http://schemas.microsoft.com/office/drawing/2010/main" val="0"/>
              </a:ext>
            </a:extLst>
          </a:blip>
          <a:srcRect l="-974" r="48204"/>
          <a:stretch>
            <a:fillRect/>
          </a:stretch>
        </p:blipFill>
        <p:spPr bwMode="auto">
          <a:xfrm>
            <a:off x="203200" y="1185863"/>
            <a:ext cx="1984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717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26"/>
          <p:cNvSpPr>
            <a:spLocks noGrp="1" noChangeArrowheads="1"/>
          </p:cNvSpPr>
          <p:nvPr>
            <p:ph type="title"/>
          </p:nvPr>
        </p:nvSpPr>
        <p:spPr>
          <a:xfrm>
            <a:off x="679450" y="44450"/>
            <a:ext cx="7772400" cy="882650"/>
          </a:xfrm>
        </p:spPr>
        <p:txBody>
          <a:bodyPr/>
          <a:lstStyle/>
          <a:p>
            <a:pPr eaLnBrk="1" hangingPunct="1"/>
            <a:r>
              <a:rPr lang="en-US" sz="4400">
                <a:latin typeface="Calibri" charset="0"/>
                <a:ea typeface="ＭＳ Ｐゴシック" charset="0"/>
                <a:cs typeface="Calibri" charset="0"/>
              </a:rPr>
              <a:t>Foundational Questions</a:t>
            </a:r>
          </a:p>
        </p:txBody>
      </p:sp>
      <p:sp>
        <p:nvSpPr>
          <p:cNvPr id="39938" name="Rectangle 1028"/>
          <p:cNvSpPr>
            <a:spLocks noGrp="1" noChangeArrowheads="1"/>
          </p:cNvSpPr>
          <p:nvPr>
            <p:ph type="body" idx="1"/>
          </p:nvPr>
        </p:nvSpPr>
        <p:spPr>
          <a:xfrm>
            <a:off x="279400" y="1587500"/>
            <a:ext cx="8572500" cy="3848100"/>
          </a:xfrm>
        </p:spPr>
        <p:txBody>
          <a:bodyPr/>
          <a:lstStyle/>
          <a:p>
            <a:pPr algn="just" eaLnBrk="1" hangingPunct="1">
              <a:lnSpc>
                <a:spcPct val="80000"/>
              </a:lnSpc>
            </a:pPr>
            <a:r>
              <a:rPr lang="en-US" i="1">
                <a:latin typeface="Calibri" charset="0"/>
                <a:ea typeface="ＭＳ Ｐゴシック" charset="0"/>
                <a:cs typeface="Calibri" charset="0"/>
              </a:rPr>
              <a:t>What is the taxonomic and functional structure of the ecosystem?</a:t>
            </a:r>
            <a:r>
              <a:rPr lang="en-US">
                <a:latin typeface="Calibri" charset="0"/>
                <a:ea typeface="ＭＳ Ｐゴシック" charset="0"/>
                <a:cs typeface="Calibri" charset="0"/>
              </a:rPr>
              <a:t> </a:t>
            </a:r>
          </a:p>
          <a:p>
            <a:pPr algn="just" eaLnBrk="1" hangingPunct="1">
              <a:lnSpc>
                <a:spcPct val="80000"/>
              </a:lnSpc>
            </a:pPr>
            <a:endParaRPr lang="en-US">
              <a:latin typeface="Calibri" charset="0"/>
              <a:ea typeface="ＭＳ Ｐゴシック" charset="0"/>
              <a:cs typeface="Calibri" charset="0"/>
            </a:endParaRPr>
          </a:p>
          <a:p>
            <a:pPr algn="just" eaLnBrk="1" hangingPunct="1">
              <a:lnSpc>
                <a:spcPct val="80000"/>
              </a:lnSpc>
            </a:pPr>
            <a:r>
              <a:rPr lang="en-US" i="1">
                <a:latin typeface="Calibri" charset="0"/>
                <a:ea typeface="ＭＳ Ｐゴシック" charset="0"/>
                <a:cs typeface="Calibri" charset="0"/>
              </a:rPr>
              <a:t>How does this structure change in response to environmental perturbation?</a:t>
            </a:r>
            <a:r>
              <a:rPr lang="en-US">
                <a:latin typeface="Calibri" charset="0"/>
                <a:ea typeface="ＭＳ Ｐゴシック" charset="0"/>
                <a:cs typeface="Calibri" charset="0"/>
              </a:rPr>
              <a:t> </a:t>
            </a:r>
          </a:p>
          <a:p>
            <a:pPr algn="just" eaLnBrk="1" hangingPunct="1">
              <a:lnSpc>
                <a:spcPct val="80000"/>
              </a:lnSpc>
            </a:pPr>
            <a:endParaRPr lang="en-US">
              <a:latin typeface="Calibri" charset="0"/>
              <a:ea typeface="ＭＳ Ｐゴシック" charset="0"/>
              <a:cs typeface="Calibri" charset="0"/>
            </a:endParaRPr>
          </a:p>
          <a:p>
            <a:pPr algn="just" eaLnBrk="1" hangingPunct="1">
              <a:lnSpc>
                <a:spcPct val="80000"/>
              </a:lnSpc>
            </a:pPr>
            <a:r>
              <a:rPr lang="en-US" i="1">
                <a:latin typeface="Calibri" charset="0"/>
                <a:ea typeface="ＭＳ Ｐゴシック" charset="0"/>
                <a:cs typeface="Calibri" charset="0"/>
              </a:rPr>
              <a:t>What are the ecological consequences of this change?</a:t>
            </a:r>
            <a:r>
              <a:rPr lang="en-US">
                <a:latin typeface="Calibri" charset="0"/>
                <a:ea typeface="ＭＳ Ｐゴシック" charset="0"/>
                <a:cs typeface="Calibri" charset="0"/>
              </a:rPr>
              <a:t> </a:t>
            </a:r>
          </a:p>
          <a:p>
            <a:pPr algn="just" eaLnBrk="1" hangingPunct="1">
              <a:lnSpc>
                <a:spcPct val="80000"/>
              </a:lnSpc>
            </a:pPr>
            <a:endParaRPr lang="en-US">
              <a:latin typeface="Calibri" charset="0"/>
              <a:ea typeface="ＭＳ Ｐゴシック" charset="0"/>
              <a:cs typeface="Calibri" charset="0"/>
            </a:endParaRPr>
          </a:p>
          <a:p>
            <a:pPr algn="just" eaLnBrk="1" hangingPunct="1">
              <a:lnSpc>
                <a:spcPct val="80000"/>
              </a:lnSpc>
            </a:pPr>
            <a:r>
              <a:rPr lang="en-US" i="1">
                <a:latin typeface="Calibri" charset="0"/>
                <a:ea typeface="ＭＳ Ｐゴシック" charset="0"/>
                <a:cs typeface="Calibri" charset="0"/>
              </a:rPr>
              <a:t>How can this information be used to develop biomarkers or models for monitoring industrial performance and environmental impacts? </a:t>
            </a:r>
          </a:p>
        </p:txBody>
      </p:sp>
      <p:sp>
        <p:nvSpPr>
          <p:cNvPr id="3993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D874C6B1-A21E-2649-8877-7F280898F034}" type="slidenum">
              <a:rPr lang="en-US" sz="1400" b="0">
                <a:latin typeface="Calibri" charset="0"/>
                <a:cs typeface="Calibri" charset="0"/>
              </a:rPr>
              <a:pPr/>
              <a:t>16</a:t>
            </a:fld>
            <a:endParaRPr lang="en-US" sz="1400" b="0">
              <a:latin typeface="Calibri" charset="0"/>
              <a:cs typeface="Calibri" charset="0"/>
            </a:endParaRPr>
          </a:p>
        </p:txBody>
      </p:sp>
    </p:spTree>
    <p:extLst>
      <p:ext uri="{BB962C8B-B14F-4D97-AF65-F5344CB8AC3E}">
        <p14:creationId xmlns:p14="http://schemas.microsoft.com/office/powerpoint/2010/main" val="68092293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3"/>
          <p:cNvSpPr>
            <a:spLocks noChangeArrowheads="1"/>
          </p:cNvSpPr>
          <p:nvPr/>
        </p:nvSpPr>
        <p:spPr bwMode="auto">
          <a:xfrm>
            <a:off x="88900" y="1073150"/>
            <a:ext cx="899160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endParaRPr lang="en-US" sz="2600" b="0">
              <a:latin typeface="Calibri" charset="0"/>
              <a:cs typeface="Calibri" charset="0"/>
            </a:endParaRPr>
          </a:p>
          <a:p>
            <a:pPr marL="342900" indent="-342900" algn="just"/>
            <a:r>
              <a:rPr lang="en-US" sz="2600" b="0">
                <a:latin typeface="Calibri" charset="0"/>
                <a:cs typeface="Calibri" charset="0"/>
              </a:rPr>
              <a:t>G</a:t>
            </a:r>
            <a:r>
              <a:rPr lang="en-US" sz="2600" b="0" baseline="-25000">
                <a:latin typeface="Calibri" charset="0"/>
                <a:cs typeface="Calibri" charset="0"/>
              </a:rPr>
              <a:t>m</a:t>
            </a:r>
            <a:r>
              <a:rPr lang="en-US" sz="2600" b="0">
                <a:latin typeface="Calibri" charset="0"/>
                <a:cs typeface="Calibri" charset="0"/>
              </a:rPr>
              <a:t>	= metagenome size in bases</a:t>
            </a:r>
          </a:p>
          <a:p>
            <a:pPr marL="342900" indent="-342900" algn="just"/>
            <a:r>
              <a:rPr lang="en-US" sz="2600" b="0" i="1">
                <a:latin typeface="Calibri" charset="0"/>
                <a:cs typeface="Calibri" charset="0"/>
              </a:rPr>
              <a:t>l</a:t>
            </a:r>
            <a:r>
              <a:rPr lang="en-US" sz="2600" b="0">
                <a:latin typeface="Calibri" charset="0"/>
                <a:cs typeface="Calibri" charset="0"/>
              </a:rPr>
              <a:t>     = number of genomes in sample</a:t>
            </a:r>
          </a:p>
          <a:p>
            <a:pPr marL="342900" indent="-342900" algn="just"/>
            <a:r>
              <a:rPr lang="en-US" sz="2600" b="0">
                <a:latin typeface="Calibri" charset="0"/>
                <a:cs typeface="Calibri" charset="0"/>
              </a:rPr>
              <a:t>n</a:t>
            </a:r>
            <a:r>
              <a:rPr lang="en-US" sz="2600" b="0" baseline="-25000">
                <a:latin typeface="Calibri" charset="0"/>
                <a:cs typeface="Calibri" charset="0"/>
              </a:rPr>
              <a:t>i</a:t>
            </a:r>
            <a:r>
              <a:rPr lang="en-US" sz="2600" b="0">
                <a:latin typeface="Calibri" charset="0"/>
                <a:cs typeface="Calibri" charset="0"/>
              </a:rPr>
              <a:t>   = number of copies of genome G</a:t>
            </a:r>
            <a:r>
              <a:rPr lang="en-US" sz="2600" b="0" baseline="-25000">
                <a:latin typeface="Calibri" charset="0"/>
                <a:cs typeface="Calibri" charset="0"/>
              </a:rPr>
              <a:t>i</a:t>
            </a:r>
          </a:p>
          <a:p>
            <a:pPr marL="342900" indent="-342900" algn="just"/>
            <a:r>
              <a:rPr lang="en-US" sz="2600" b="0">
                <a:latin typeface="Calibri" charset="0"/>
                <a:cs typeface="Calibri" charset="0"/>
              </a:rPr>
              <a:t>G</a:t>
            </a:r>
            <a:r>
              <a:rPr lang="en-US" sz="2600" b="0" baseline="-25000">
                <a:latin typeface="Calibri" charset="0"/>
                <a:cs typeface="Calibri" charset="0"/>
              </a:rPr>
              <a:t>i</a:t>
            </a:r>
            <a:r>
              <a:rPr lang="en-US" sz="2600" b="0">
                <a:latin typeface="Calibri" charset="0"/>
                <a:cs typeface="Calibri" charset="0"/>
              </a:rPr>
              <a:t>  = </a:t>
            </a:r>
            <a:r>
              <a:rPr lang="en-US" sz="2800" b="0">
                <a:latin typeface="Calibri" charset="0"/>
                <a:cs typeface="Calibri" charset="0"/>
              </a:rPr>
              <a:t>size of any given genome in sample of </a:t>
            </a:r>
            <a:r>
              <a:rPr lang="en-US" sz="2800" b="0" i="1">
                <a:latin typeface="Calibri" charset="0"/>
                <a:cs typeface="Calibri" charset="0"/>
              </a:rPr>
              <a:t>l</a:t>
            </a:r>
            <a:r>
              <a:rPr lang="en-US" sz="2800" b="0">
                <a:latin typeface="Calibri" charset="0"/>
                <a:cs typeface="Calibri" charset="0"/>
              </a:rPr>
              <a:t> genomes</a:t>
            </a:r>
          </a:p>
          <a:p>
            <a:pPr marL="342900" indent="-342900" algn="just" eaLnBrk="1" hangingPunct="1">
              <a:spcBef>
                <a:spcPct val="20000"/>
              </a:spcBef>
            </a:pPr>
            <a:endParaRPr lang="en-US" sz="2600" b="0">
              <a:latin typeface="Calibri" charset="0"/>
              <a:cs typeface="Calibri" charset="0"/>
            </a:endParaRPr>
          </a:p>
          <a:p>
            <a:pPr marL="342900" indent="-342900" algn="just">
              <a:buFontTx/>
              <a:buChar char="•"/>
            </a:pPr>
            <a:r>
              <a:rPr lang="en-US" sz="2600" b="0">
                <a:latin typeface="Calibri" charset="0"/>
                <a:cs typeface="Calibri" charset="0"/>
              </a:rPr>
              <a:t>In any given metagenome sample genotypes appear at different frequencies (evenness). Therefore a metagenome of size Gm composed of genomes of sizes G</a:t>
            </a:r>
            <a:r>
              <a:rPr lang="en-US" sz="2600" b="0" baseline="-25000">
                <a:latin typeface="Calibri" charset="0"/>
                <a:cs typeface="Calibri" charset="0"/>
              </a:rPr>
              <a:t>i</a:t>
            </a:r>
            <a:r>
              <a:rPr lang="en-US" sz="2600" b="0">
                <a:latin typeface="Calibri" charset="0"/>
                <a:cs typeface="Calibri" charset="0"/>
              </a:rPr>
              <a:t> through G</a:t>
            </a:r>
            <a:r>
              <a:rPr lang="en-US" sz="2600" b="0" baseline="-25000">
                <a:latin typeface="Calibri" charset="0"/>
                <a:cs typeface="Calibri" charset="0"/>
              </a:rPr>
              <a:t>k</a:t>
            </a:r>
            <a:r>
              <a:rPr lang="en-US" sz="2600" b="0">
                <a:latin typeface="Calibri" charset="0"/>
                <a:cs typeface="Calibri" charset="0"/>
              </a:rPr>
              <a:t> can be viewed as a sum of fractions where each component genome of size G</a:t>
            </a:r>
            <a:r>
              <a:rPr lang="en-US" sz="2600" b="0" baseline="-25000">
                <a:latin typeface="Calibri" charset="0"/>
                <a:cs typeface="Calibri" charset="0"/>
              </a:rPr>
              <a:t>i </a:t>
            </a:r>
            <a:r>
              <a:rPr lang="en-US" sz="2600" b="0">
                <a:latin typeface="Calibri" charset="0"/>
                <a:cs typeface="Calibri" charset="0"/>
              </a:rPr>
              <a:t>constitutes a fraction of G</a:t>
            </a:r>
            <a:r>
              <a:rPr lang="en-US" sz="2600" b="0" baseline="-25000">
                <a:latin typeface="Calibri" charset="0"/>
                <a:cs typeface="Calibri" charset="0"/>
              </a:rPr>
              <a:t>m:</a:t>
            </a:r>
          </a:p>
          <a:p>
            <a:pPr marL="342900" indent="-342900" algn="just"/>
            <a:endParaRPr lang="en-US" sz="2600" b="0">
              <a:latin typeface="Calibri" charset="0"/>
              <a:cs typeface="Calibri" charset="0"/>
            </a:endParaRPr>
          </a:p>
          <a:p>
            <a:pPr marL="342900" indent="-342900" algn="ctr"/>
            <a:r>
              <a:rPr lang="en-US" sz="2600" b="0">
                <a:latin typeface="Calibri" charset="0"/>
                <a:cs typeface="Calibri" charset="0"/>
              </a:rPr>
              <a:t>G</a:t>
            </a:r>
            <a:r>
              <a:rPr lang="en-US" sz="2600" b="0" baseline="-25000">
                <a:latin typeface="Calibri" charset="0"/>
                <a:cs typeface="Calibri" charset="0"/>
              </a:rPr>
              <a:t>m</a:t>
            </a:r>
            <a:r>
              <a:rPr lang="en-US" sz="2600" b="0">
                <a:latin typeface="Calibri" charset="0"/>
                <a:cs typeface="Calibri" charset="0"/>
              </a:rPr>
              <a:t> = p</a:t>
            </a:r>
            <a:r>
              <a:rPr lang="en-US" sz="2600" b="0" baseline="-25000">
                <a:latin typeface="Calibri" charset="0"/>
                <a:cs typeface="Calibri" charset="0"/>
              </a:rPr>
              <a:t>1</a:t>
            </a:r>
            <a:r>
              <a:rPr lang="en-US" sz="2600" b="0">
                <a:latin typeface="Calibri" charset="0"/>
                <a:cs typeface="Calibri" charset="0"/>
              </a:rPr>
              <a:t>G</a:t>
            </a:r>
            <a:r>
              <a:rPr lang="en-US" sz="2600" b="0" baseline="-25000">
                <a:latin typeface="Calibri" charset="0"/>
                <a:cs typeface="Calibri" charset="0"/>
              </a:rPr>
              <a:t>m</a:t>
            </a:r>
            <a:r>
              <a:rPr lang="en-US" sz="2600" b="0">
                <a:latin typeface="Calibri" charset="0"/>
                <a:cs typeface="Calibri" charset="0"/>
              </a:rPr>
              <a:t> + p</a:t>
            </a:r>
            <a:r>
              <a:rPr lang="en-US" sz="2600" b="0" baseline="-25000">
                <a:latin typeface="Calibri" charset="0"/>
                <a:cs typeface="Calibri" charset="0"/>
              </a:rPr>
              <a:t>2</a:t>
            </a:r>
            <a:r>
              <a:rPr lang="en-US" sz="2600" b="0">
                <a:latin typeface="Calibri" charset="0"/>
                <a:cs typeface="Calibri" charset="0"/>
              </a:rPr>
              <a:t>G</a:t>
            </a:r>
            <a:r>
              <a:rPr lang="en-US" sz="2600" b="0" baseline="-25000">
                <a:latin typeface="Calibri" charset="0"/>
                <a:cs typeface="Calibri" charset="0"/>
              </a:rPr>
              <a:t>m</a:t>
            </a:r>
            <a:r>
              <a:rPr lang="en-US" sz="2600" b="0">
                <a:latin typeface="Calibri" charset="0"/>
                <a:cs typeface="Calibri" charset="0"/>
              </a:rPr>
              <a:t> + … + p</a:t>
            </a:r>
            <a:r>
              <a:rPr lang="en-US" sz="2600" b="0" i="1" baseline="-25000">
                <a:latin typeface="Calibri" charset="0"/>
                <a:cs typeface="Calibri" charset="0"/>
              </a:rPr>
              <a:t>l</a:t>
            </a:r>
            <a:r>
              <a:rPr lang="en-US" sz="2600" b="0">
                <a:latin typeface="Calibri" charset="0"/>
                <a:cs typeface="Calibri" charset="0"/>
              </a:rPr>
              <a:t>G</a:t>
            </a:r>
            <a:r>
              <a:rPr lang="en-US" sz="2600" b="0" baseline="-25000">
                <a:latin typeface="Calibri" charset="0"/>
                <a:cs typeface="Calibri" charset="0"/>
              </a:rPr>
              <a:t>m</a:t>
            </a:r>
          </a:p>
          <a:p>
            <a:pPr marL="342900" indent="-342900" algn="ctr"/>
            <a:endParaRPr lang="en-US" sz="2600" b="0">
              <a:latin typeface="Calibri" charset="0"/>
              <a:cs typeface="Calibri" charset="0"/>
            </a:endParaRPr>
          </a:p>
          <a:p>
            <a:pPr marL="342900" indent="-342900" algn="just"/>
            <a:endParaRPr lang="en-US" sz="2600" b="0" u="sng">
              <a:latin typeface="Calibri" charset="0"/>
              <a:cs typeface="Calibri" charset="0"/>
            </a:endParaRPr>
          </a:p>
        </p:txBody>
      </p:sp>
      <p:sp>
        <p:nvSpPr>
          <p:cNvPr id="131074" name="Rectangle 3"/>
          <p:cNvSpPr>
            <a:spLocks noChangeArrowheads="1"/>
          </p:cNvSpPr>
          <p:nvPr/>
        </p:nvSpPr>
        <p:spPr bwMode="auto">
          <a:xfrm>
            <a:off x="3178175" y="184150"/>
            <a:ext cx="25939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lgn="ctr"/>
            <a:r>
              <a:rPr lang="en-US" sz="4400" b="0">
                <a:latin typeface="Calibri" charset="0"/>
                <a:cs typeface="Calibri" charset="0"/>
              </a:rPr>
              <a:t>G</a:t>
            </a:r>
            <a:r>
              <a:rPr lang="en-US" sz="4400" b="0" baseline="-25000">
                <a:latin typeface="Calibri" charset="0"/>
                <a:cs typeface="Calibri" charset="0"/>
              </a:rPr>
              <a:t>m</a:t>
            </a:r>
            <a:r>
              <a:rPr lang="en-US" sz="4400" b="0">
                <a:latin typeface="Calibri" charset="0"/>
                <a:cs typeface="Calibri" charset="0"/>
              </a:rPr>
              <a:t> = ∑n</a:t>
            </a:r>
            <a:r>
              <a:rPr lang="en-US" sz="4400" b="0" baseline="-25000">
                <a:latin typeface="Calibri" charset="0"/>
                <a:cs typeface="Calibri" charset="0"/>
              </a:rPr>
              <a:t>i</a:t>
            </a:r>
            <a:r>
              <a:rPr lang="en-US" sz="4400" b="0">
                <a:latin typeface="Calibri" charset="0"/>
                <a:cs typeface="Calibri" charset="0"/>
              </a:rPr>
              <a:t>G</a:t>
            </a:r>
            <a:r>
              <a:rPr lang="en-US" sz="4400" b="0" baseline="-25000">
                <a:latin typeface="Calibri" charset="0"/>
                <a:cs typeface="Calibri" charset="0"/>
              </a:rPr>
              <a:t>i</a:t>
            </a:r>
          </a:p>
        </p:txBody>
      </p:sp>
      <p:sp>
        <p:nvSpPr>
          <p:cNvPr id="13107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6CB5BB1-B6C7-884C-A667-584C51D534D7}" type="slidenum">
              <a:rPr lang="en-US" sz="1400">
                <a:latin typeface="Calibri" charset="0"/>
                <a:cs typeface="Calibri" charset="0"/>
              </a:rPr>
              <a:pPr/>
              <a:t>17</a:t>
            </a:fld>
            <a:endParaRPr lang="en-US" sz="1400">
              <a:latin typeface="Calibri" charset="0"/>
              <a:cs typeface="Calibri" charset="0"/>
            </a:endParaRPr>
          </a:p>
        </p:txBody>
      </p:sp>
      <p:sp>
        <p:nvSpPr>
          <p:cNvPr id="131076" name="TextBox 5"/>
          <p:cNvSpPr txBox="1">
            <a:spLocks noChangeArrowheads="1"/>
          </p:cNvSpPr>
          <p:nvPr/>
        </p:nvSpPr>
        <p:spPr bwMode="auto">
          <a:xfrm>
            <a:off x="4343400" y="977900"/>
            <a:ext cx="773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0">
                <a:latin typeface="Calibri" charset="0"/>
                <a:cs typeface="Calibri" charset="0"/>
              </a:rPr>
              <a:t>i  = 1</a:t>
            </a:r>
          </a:p>
        </p:txBody>
      </p:sp>
      <p:sp>
        <p:nvSpPr>
          <p:cNvPr id="131077" name="TextBox 6"/>
          <p:cNvSpPr txBox="1">
            <a:spLocks noChangeArrowheads="1"/>
          </p:cNvSpPr>
          <p:nvPr/>
        </p:nvSpPr>
        <p:spPr bwMode="auto">
          <a:xfrm>
            <a:off x="4540250" y="38100"/>
            <a:ext cx="33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0" i="1">
                <a:latin typeface="Calibri" charset="0"/>
                <a:cs typeface="Calibri" charset="0"/>
              </a:rPr>
              <a:t>l</a:t>
            </a:r>
          </a:p>
        </p:txBody>
      </p:sp>
      <p:sp>
        <p:nvSpPr>
          <p:cNvPr id="131078" name="TextBox 8"/>
          <p:cNvSpPr txBox="1">
            <a:spLocks noChangeArrowheads="1"/>
          </p:cNvSpPr>
          <p:nvPr/>
        </p:nvSpPr>
        <p:spPr bwMode="auto">
          <a:xfrm>
            <a:off x="2633663" y="5857875"/>
            <a:ext cx="306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0">
                <a:latin typeface="Calibri" charset="0"/>
                <a:cs typeface="Calibri" charset="0"/>
              </a:rPr>
              <a:t>ˆ </a:t>
            </a:r>
          </a:p>
        </p:txBody>
      </p:sp>
    </p:spTree>
    <p:extLst>
      <p:ext uri="{BB962C8B-B14F-4D97-AF65-F5344CB8AC3E}">
        <p14:creationId xmlns:p14="http://schemas.microsoft.com/office/powerpoint/2010/main" val="391734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2"/>
          </p:nvPr>
        </p:nvSpPr>
        <p:spPr bwMode="auto">
          <a:noFill/>
          <a:ln>
            <a:miter lim="800000"/>
            <a:headEnd/>
            <a:tailEnd/>
          </a:ln>
        </p:spPr>
        <p:txBody>
          <a:bodyPr/>
          <a:lstStyle/>
          <a:p>
            <a:fld id="{66860A7B-5518-8C48-9E4D-629340CA222C}" type="slidenum">
              <a:rPr lang="en-US" smtClean="0">
                <a:ea typeface="Calibri" charset="0"/>
                <a:cs typeface="Calibri" charset="0"/>
              </a:rPr>
              <a:pPr/>
              <a:t>18</a:t>
            </a:fld>
            <a:endParaRPr lang="en-US" smtClean="0">
              <a:ea typeface="Calibri" charset="0"/>
              <a:cs typeface="Calibri" charset="0"/>
            </a:endParaRPr>
          </a:p>
        </p:txBody>
      </p:sp>
      <p:sp>
        <p:nvSpPr>
          <p:cNvPr id="56323" name="Text Box 10"/>
          <p:cNvSpPr txBox="1">
            <a:spLocks noChangeArrowheads="1"/>
          </p:cNvSpPr>
          <p:nvPr/>
        </p:nvSpPr>
        <p:spPr bwMode="auto">
          <a:xfrm>
            <a:off x="444500" y="173038"/>
            <a:ext cx="8216900" cy="676275"/>
          </a:xfrm>
          <a:prstGeom prst="rect">
            <a:avLst/>
          </a:prstGeom>
          <a:noFill/>
          <a:ln w="9525">
            <a:noFill/>
            <a:miter lim="800000"/>
            <a:headEnd/>
            <a:tailEnd/>
          </a:ln>
        </p:spPr>
        <p:txBody>
          <a:bodyPr lIns="0" tIns="0" rIns="0" bIns="0" anchor="ctr" anchorCtr="1">
            <a:prstTxWarp prst="textNoShape">
              <a:avLst/>
            </a:prstTxWarp>
            <a:spAutoFit/>
          </a:bodyPr>
          <a:lstStyle/>
          <a:p>
            <a:pPr algn="ctr"/>
            <a:r>
              <a:rPr lang="en-GB" sz="4400" dirty="0">
                <a:solidFill>
                  <a:srgbClr val="000000"/>
                </a:solidFill>
                <a:latin typeface="Calibri" charset="0"/>
                <a:ea typeface="Calibri" charset="0"/>
                <a:cs typeface="Calibri" charset="0"/>
              </a:rPr>
              <a:t>Parts</a:t>
            </a:r>
          </a:p>
        </p:txBody>
      </p:sp>
      <p:pic>
        <p:nvPicPr>
          <p:cNvPr id="56324" name="Picture 23"/>
          <p:cNvPicPr>
            <a:picLocks noChangeAspect="1" noChangeArrowheads="1"/>
          </p:cNvPicPr>
          <p:nvPr/>
        </p:nvPicPr>
        <p:blipFill>
          <a:blip r:embed="rId3"/>
          <a:srcRect/>
          <a:stretch>
            <a:fillRect/>
          </a:stretch>
        </p:blipFill>
        <p:spPr bwMode="auto">
          <a:xfrm>
            <a:off x="1549400" y="2614613"/>
            <a:ext cx="1400175" cy="2155825"/>
          </a:xfrm>
          <a:prstGeom prst="rect">
            <a:avLst/>
          </a:prstGeom>
          <a:noFill/>
          <a:ln w="38100">
            <a:solidFill>
              <a:srgbClr val="000000"/>
            </a:solidFill>
            <a:miter lim="800000"/>
            <a:headEnd/>
            <a:tailEnd/>
          </a:ln>
        </p:spPr>
      </p:pic>
      <p:sp>
        <p:nvSpPr>
          <p:cNvPr id="56325" name="Line 24"/>
          <p:cNvSpPr>
            <a:spLocks noChangeShapeType="1"/>
          </p:cNvSpPr>
          <p:nvPr/>
        </p:nvSpPr>
        <p:spPr bwMode="auto">
          <a:xfrm>
            <a:off x="2949575" y="3692525"/>
            <a:ext cx="717550" cy="0"/>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56326" name="Rectangle 25"/>
          <p:cNvSpPr>
            <a:spLocks noChangeArrowheads="1"/>
          </p:cNvSpPr>
          <p:nvPr/>
        </p:nvSpPr>
        <p:spPr bwMode="auto">
          <a:xfrm>
            <a:off x="3665538" y="1382713"/>
            <a:ext cx="4054475" cy="4619625"/>
          </a:xfrm>
          <a:prstGeom prst="rect">
            <a:avLst/>
          </a:prstGeom>
          <a:noFill/>
          <a:ln w="38100">
            <a:solidFill>
              <a:schemeClr val="tx1"/>
            </a:solidFill>
            <a:miter lim="800000"/>
            <a:headEnd/>
            <a:tailEnd/>
          </a:ln>
        </p:spPr>
        <p:txBody>
          <a:bodyPr wrap="none" anchor="ctr">
            <a:prstTxWarp prst="textNoShape">
              <a:avLst/>
            </a:prstTxWarp>
          </a:bodyPr>
          <a:lstStyle/>
          <a:p>
            <a:endParaRPr lang="en-US">
              <a:latin typeface="Calibri" charset="0"/>
              <a:ea typeface="Calibri" charset="0"/>
              <a:cs typeface="Calibri" charset="0"/>
            </a:endParaRPr>
          </a:p>
        </p:txBody>
      </p:sp>
      <p:pic>
        <p:nvPicPr>
          <p:cNvPr id="56327" name="Picture 26" descr="picture.jpg"/>
          <p:cNvPicPr>
            <a:picLocks noChangeAspect="1"/>
          </p:cNvPicPr>
          <p:nvPr/>
        </p:nvPicPr>
        <p:blipFill>
          <a:blip r:embed="rId4"/>
          <a:srcRect/>
          <a:stretch>
            <a:fillRect/>
          </a:stretch>
        </p:blipFill>
        <p:spPr bwMode="auto">
          <a:xfrm>
            <a:off x="4141788" y="1444625"/>
            <a:ext cx="3448050" cy="4497388"/>
          </a:xfrm>
          <a:prstGeom prst="rect">
            <a:avLst/>
          </a:prstGeom>
          <a:noFill/>
          <a:ln w="9525">
            <a:noFill/>
            <a:miter lim="800000"/>
            <a:headEnd/>
            <a:tailEnd/>
          </a:ln>
        </p:spPr>
      </p:pic>
      <p:sp>
        <p:nvSpPr>
          <p:cNvPr id="56328" name="Text Box 19"/>
          <p:cNvSpPr txBox="1">
            <a:spLocks noChangeArrowheads="1"/>
          </p:cNvSpPr>
          <p:nvPr/>
        </p:nvSpPr>
        <p:spPr bwMode="auto">
          <a:xfrm>
            <a:off x="954088" y="4926013"/>
            <a:ext cx="2520950" cy="831850"/>
          </a:xfrm>
          <a:prstGeom prst="rect">
            <a:avLst/>
          </a:prstGeom>
          <a:solidFill>
            <a:schemeClr val="bg1"/>
          </a:solidFill>
          <a:ln w="9525">
            <a:noFill/>
            <a:miter lim="800000"/>
            <a:headEnd type="none" w="sm" len="sm"/>
            <a:tailEnd type="none" w="sm" len="sm"/>
          </a:ln>
        </p:spPr>
        <p:txBody>
          <a:bodyPr>
            <a:prstTxWarp prst="textNoShape">
              <a:avLst/>
            </a:prstTxWarp>
            <a:spAutoFit/>
          </a:bodyPr>
          <a:lstStyle/>
          <a:p>
            <a:pPr algn="ctr"/>
            <a:r>
              <a:rPr lang="en-US" b="1">
                <a:latin typeface="Calibri" charset="0"/>
                <a:ea typeface="Calibri" charset="0"/>
                <a:cs typeface="Calibri" charset="0"/>
              </a:rPr>
              <a:t>Molecular</a:t>
            </a:r>
          </a:p>
          <a:p>
            <a:pPr algn="ctr"/>
            <a:r>
              <a:rPr lang="en-US" b="1">
                <a:latin typeface="Calibri" charset="0"/>
                <a:ea typeface="Calibri" charset="0"/>
                <a:cs typeface="Calibri" charset="0"/>
              </a:rPr>
              <a:t>Machines</a:t>
            </a:r>
          </a:p>
        </p:txBody>
      </p:sp>
    </p:spTree>
    <p:extLst>
      <p:ext uri="{BB962C8B-B14F-4D97-AF65-F5344CB8AC3E}">
        <p14:creationId xmlns:p14="http://schemas.microsoft.com/office/powerpoint/2010/main" val="35900245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2"/>
          </p:nvPr>
        </p:nvSpPr>
        <p:spPr bwMode="auto">
          <a:noFill/>
          <a:ln>
            <a:miter lim="800000"/>
            <a:headEnd/>
            <a:tailEnd/>
          </a:ln>
        </p:spPr>
        <p:txBody>
          <a:bodyPr/>
          <a:lstStyle/>
          <a:p>
            <a:fld id="{29BFF00B-213B-3146-9004-56C17509DAC1}" type="slidenum">
              <a:rPr lang="en-US" smtClean="0">
                <a:ea typeface="Calibri" charset="0"/>
                <a:cs typeface="Calibri" charset="0"/>
              </a:rPr>
              <a:pPr/>
              <a:t>19</a:t>
            </a:fld>
            <a:endParaRPr lang="en-US" smtClean="0">
              <a:ea typeface="Calibri" charset="0"/>
              <a:cs typeface="Calibri" charset="0"/>
            </a:endParaRPr>
          </a:p>
        </p:txBody>
      </p:sp>
      <p:sp>
        <p:nvSpPr>
          <p:cNvPr id="58371" name="Text Box 10"/>
          <p:cNvSpPr txBox="1">
            <a:spLocks noChangeArrowheads="1"/>
          </p:cNvSpPr>
          <p:nvPr/>
        </p:nvSpPr>
        <p:spPr bwMode="auto">
          <a:xfrm>
            <a:off x="444500" y="173038"/>
            <a:ext cx="8216900" cy="676275"/>
          </a:xfrm>
          <a:prstGeom prst="rect">
            <a:avLst/>
          </a:prstGeom>
          <a:noFill/>
          <a:ln w="9525">
            <a:noFill/>
            <a:miter lim="800000"/>
            <a:headEnd/>
            <a:tailEnd/>
          </a:ln>
        </p:spPr>
        <p:txBody>
          <a:bodyPr lIns="0" tIns="0" rIns="0" bIns="0" anchor="ctr" anchorCtr="1">
            <a:prstTxWarp prst="textNoShape">
              <a:avLst/>
            </a:prstTxWarp>
            <a:spAutoFit/>
          </a:bodyPr>
          <a:lstStyle/>
          <a:p>
            <a:pPr algn="ctr"/>
            <a:r>
              <a:rPr lang="en-GB" sz="4400">
                <a:solidFill>
                  <a:srgbClr val="000000"/>
                </a:solidFill>
                <a:latin typeface="Calibri" charset="0"/>
                <a:ea typeface="Calibri" charset="0"/>
                <a:cs typeface="Calibri" charset="0"/>
              </a:rPr>
              <a:t>Paths</a:t>
            </a:r>
          </a:p>
        </p:txBody>
      </p:sp>
      <p:pic>
        <p:nvPicPr>
          <p:cNvPr id="58372" name="Picture 23"/>
          <p:cNvPicPr>
            <a:picLocks noChangeAspect="1" noChangeArrowheads="1"/>
          </p:cNvPicPr>
          <p:nvPr/>
        </p:nvPicPr>
        <p:blipFill>
          <a:blip r:embed="rId3"/>
          <a:srcRect/>
          <a:stretch>
            <a:fillRect/>
          </a:stretch>
        </p:blipFill>
        <p:spPr bwMode="auto">
          <a:xfrm>
            <a:off x="1333500" y="2551113"/>
            <a:ext cx="1400175" cy="2155825"/>
          </a:xfrm>
          <a:prstGeom prst="rect">
            <a:avLst/>
          </a:prstGeom>
          <a:noFill/>
          <a:ln w="38100">
            <a:solidFill>
              <a:srgbClr val="000000"/>
            </a:solidFill>
            <a:miter lim="800000"/>
            <a:headEnd/>
            <a:tailEnd/>
          </a:ln>
        </p:spPr>
      </p:pic>
      <p:sp>
        <p:nvSpPr>
          <p:cNvPr id="58373" name="Line 24"/>
          <p:cNvSpPr>
            <a:spLocks noChangeShapeType="1"/>
          </p:cNvSpPr>
          <p:nvPr/>
        </p:nvSpPr>
        <p:spPr bwMode="auto">
          <a:xfrm>
            <a:off x="2733675" y="3629025"/>
            <a:ext cx="717550" cy="0"/>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58374" name="Rectangle 25"/>
          <p:cNvSpPr>
            <a:spLocks noChangeArrowheads="1"/>
          </p:cNvSpPr>
          <p:nvPr/>
        </p:nvSpPr>
        <p:spPr bwMode="auto">
          <a:xfrm>
            <a:off x="3449638" y="1790700"/>
            <a:ext cx="4691062" cy="3695700"/>
          </a:xfrm>
          <a:prstGeom prst="rect">
            <a:avLst/>
          </a:prstGeom>
          <a:noFill/>
          <a:ln w="38100">
            <a:solidFill>
              <a:schemeClr val="tx1"/>
            </a:solidFill>
            <a:miter lim="800000"/>
            <a:headEnd/>
            <a:tailEnd/>
          </a:ln>
        </p:spPr>
        <p:txBody>
          <a:bodyPr wrap="none" anchor="ctr">
            <a:prstTxWarp prst="textNoShape">
              <a:avLst/>
            </a:prstTxWarp>
          </a:bodyPr>
          <a:lstStyle/>
          <a:p>
            <a:endParaRPr lang="en-US">
              <a:latin typeface="Calibri" charset="0"/>
              <a:ea typeface="Calibri" charset="0"/>
              <a:cs typeface="Calibri" charset="0"/>
            </a:endParaRPr>
          </a:p>
        </p:txBody>
      </p:sp>
      <p:sp>
        <p:nvSpPr>
          <p:cNvPr id="58375" name="Text Box 19"/>
          <p:cNvSpPr txBox="1">
            <a:spLocks noChangeArrowheads="1"/>
          </p:cNvSpPr>
          <p:nvPr/>
        </p:nvSpPr>
        <p:spPr bwMode="auto">
          <a:xfrm>
            <a:off x="738188" y="4862513"/>
            <a:ext cx="2520950" cy="369332"/>
          </a:xfrm>
          <a:prstGeom prst="rect">
            <a:avLst/>
          </a:prstGeom>
          <a:solidFill>
            <a:schemeClr val="bg1"/>
          </a:solidFill>
          <a:ln w="9525">
            <a:noFill/>
            <a:miter lim="800000"/>
            <a:headEnd type="none" w="sm" len="sm"/>
            <a:tailEnd type="none" w="sm" len="sm"/>
          </a:ln>
        </p:spPr>
        <p:txBody>
          <a:bodyPr>
            <a:prstTxWarp prst="textNoShape">
              <a:avLst/>
            </a:prstTxWarp>
            <a:spAutoFit/>
          </a:bodyPr>
          <a:lstStyle/>
          <a:p>
            <a:pPr algn="ctr"/>
            <a:r>
              <a:rPr lang="en-US" dirty="0" smtClean="0">
                <a:latin typeface="Calibri" charset="0"/>
                <a:ea typeface="Calibri" charset="0"/>
                <a:cs typeface="Calibri" charset="0"/>
              </a:rPr>
              <a:t>Nitrogen Metabolism</a:t>
            </a:r>
            <a:endParaRPr lang="en-US" dirty="0">
              <a:latin typeface="Calibri" charset="0"/>
              <a:ea typeface="Calibri" charset="0"/>
              <a:cs typeface="Calibri" charset="0"/>
            </a:endParaRPr>
          </a:p>
        </p:txBody>
      </p:sp>
      <p:pic>
        <p:nvPicPr>
          <p:cNvPr id="9" name="Picture 8" descr="map00910.png"/>
          <p:cNvPicPr>
            <a:picLocks noChangeAspect="1"/>
          </p:cNvPicPr>
          <p:nvPr/>
        </p:nvPicPr>
        <p:blipFill>
          <a:blip r:embed="rId4"/>
          <a:srcRect l="3945" t="9028" r="3301" b="3588"/>
          <a:stretch>
            <a:fillRect/>
          </a:stretch>
        </p:blipFill>
        <p:spPr>
          <a:xfrm>
            <a:off x="3553435" y="1943100"/>
            <a:ext cx="4529877" cy="3365500"/>
          </a:xfrm>
          <a:prstGeom prst="rect">
            <a:avLst/>
          </a:prstGeom>
        </p:spPr>
      </p:pic>
    </p:spTree>
    <p:extLst>
      <p:ext uri="{BB962C8B-B14F-4D97-AF65-F5344CB8AC3E}">
        <p14:creationId xmlns:p14="http://schemas.microsoft.com/office/powerpoint/2010/main" val="1109837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685800" y="152400"/>
            <a:ext cx="7772400" cy="1143000"/>
          </a:xfrm>
        </p:spPr>
        <p:txBody>
          <a:bodyPr/>
          <a:lstStyle/>
          <a:p>
            <a:pPr eaLnBrk="1" hangingPunct="1"/>
            <a:r>
              <a:rPr lang="en-US" dirty="0">
                <a:latin typeface="Calibri" charset="0"/>
                <a:ea typeface="Calibri" charset="0"/>
                <a:cs typeface="Calibri" charset="0"/>
              </a:rPr>
              <a:t>Overview</a:t>
            </a:r>
          </a:p>
        </p:txBody>
      </p:sp>
      <p:sp>
        <p:nvSpPr>
          <p:cNvPr id="18435" name="Rectangle 1027"/>
          <p:cNvSpPr>
            <a:spLocks noGrp="1" noChangeArrowheads="1"/>
          </p:cNvSpPr>
          <p:nvPr>
            <p:ph type="body" idx="1"/>
          </p:nvPr>
        </p:nvSpPr>
        <p:spPr/>
        <p:txBody>
          <a:bodyPr/>
          <a:lstStyle/>
          <a:p>
            <a:pPr eaLnBrk="1" hangingPunct="1"/>
            <a:endParaRPr lang="en-US" dirty="0">
              <a:latin typeface="Calibri" charset="0"/>
              <a:ea typeface="Calibri" charset="0"/>
              <a:cs typeface="Calibri" charset="0"/>
            </a:endParaRPr>
          </a:p>
          <a:p>
            <a:pPr eaLnBrk="1" hangingPunct="1"/>
            <a:endParaRPr lang="en-US" dirty="0">
              <a:latin typeface="Calibri" charset="0"/>
              <a:ea typeface="Calibri" charset="0"/>
              <a:cs typeface="Calibri" charset="0"/>
            </a:endParaRPr>
          </a:p>
        </p:txBody>
      </p:sp>
      <p:sp>
        <p:nvSpPr>
          <p:cNvPr id="18436" name="Rectangle 1028"/>
          <p:cNvSpPr>
            <a:spLocks noChangeArrowheads="1"/>
          </p:cNvSpPr>
          <p:nvPr/>
        </p:nvSpPr>
        <p:spPr bwMode="auto">
          <a:xfrm>
            <a:off x="215900" y="1158026"/>
            <a:ext cx="8610600" cy="5029200"/>
          </a:xfrm>
          <a:prstGeom prst="rect">
            <a:avLst/>
          </a:prstGeom>
          <a:noFill/>
          <a:ln w="9525">
            <a:noFill/>
            <a:miter lim="800000"/>
            <a:headEnd/>
            <a:tailEnd/>
          </a:ln>
        </p:spPr>
        <p:txBody>
          <a:bodyPr>
            <a:prstTxWarp prst="textNoShape">
              <a:avLst/>
            </a:prstTxWarp>
          </a:bodyPr>
          <a:lstStyle/>
          <a:p>
            <a:pPr>
              <a:spcBef>
                <a:spcPct val="20000"/>
              </a:spcBef>
            </a:pPr>
            <a:endParaRPr lang="en-US" sz="3200" dirty="0" smtClean="0">
              <a:latin typeface="Calibri" charset="0"/>
              <a:ea typeface="Calibri" charset="0"/>
              <a:cs typeface="Calibri" charset="0"/>
            </a:endParaRPr>
          </a:p>
          <a:p>
            <a:pPr marL="342900" indent="-342900">
              <a:spcBef>
                <a:spcPct val="20000"/>
              </a:spcBef>
              <a:buFontTx/>
              <a:buChar char="•"/>
            </a:pPr>
            <a:r>
              <a:rPr lang="en-US" sz="3200" dirty="0" smtClean="0">
                <a:latin typeface="Calibri" charset="0"/>
                <a:ea typeface="Calibri" charset="0"/>
                <a:cs typeface="Calibri" charset="0"/>
              </a:rPr>
              <a:t>Through the looking glass…</a:t>
            </a:r>
          </a:p>
          <a:p>
            <a:pPr marL="342900" indent="-342900">
              <a:spcBef>
                <a:spcPct val="20000"/>
              </a:spcBef>
              <a:buFontTx/>
              <a:buChar char="•"/>
            </a:pPr>
            <a:endParaRPr lang="en-US" sz="3200" dirty="0" smtClean="0">
              <a:latin typeface="Calibri" charset="0"/>
              <a:ea typeface="Calibri" charset="0"/>
              <a:cs typeface="Calibri" charset="0"/>
            </a:endParaRPr>
          </a:p>
          <a:p>
            <a:pPr marL="342900" indent="-342900">
              <a:spcBef>
                <a:spcPct val="20000"/>
              </a:spcBef>
              <a:buFontTx/>
              <a:buChar char="•"/>
            </a:pPr>
            <a:r>
              <a:rPr lang="en-US" sz="3200" dirty="0" err="1">
                <a:latin typeface="Calibri" charset="0"/>
                <a:cs typeface="Calibri" charset="0"/>
              </a:rPr>
              <a:t>MetaPathways</a:t>
            </a:r>
            <a:r>
              <a:rPr lang="en-US" sz="3200" dirty="0">
                <a:latin typeface="Calibri" charset="0"/>
                <a:cs typeface="Calibri" charset="0"/>
              </a:rPr>
              <a:t> Pipeline Development</a:t>
            </a:r>
            <a:endParaRPr lang="en-US" sz="3200" dirty="0">
              <a:latin typeface="Calibri" charset="0"/>
              <a:ea typeface="Calibri" charset="0"/>
              <a:cs typeface="Calibri" charset="0"/>
            </a:endParaRPr>
          </a:p>
          <a:p>
            <a:pPr marL="342900" indent="-342900">
              <a:spcBef>
                <a:spcPct val="20000"/>
              </a:spcBef>
              <a:buFontTx/>
              <a:buChar char="•"/>
            </a:pPr>
            <a:endParaRPr lang="en-US" sz="3200" dirty="0" smtClean="0">
              <a:latin typeface="Calibri" charset="0"/>
              <a:cs typeface="Calibri" charset="0"/>
            </a:endParaRPr>
          </a:p>
          <a:p>
            <a:pPr marL="342900" indent="-342900">
              <a:spcBef>
                <a:spcPct val="20000"/>
              </a:spcBef>
              <a:buFontTx/>
              <a:buChar char="•"/>
            </a:pPr>
            <a:r>
              <a:rPr lang="en-US" sz="3200" dirty="0" smtClean="0">
                <a:latin typeface="Calibri" charset="0"/>
                <a:cs typeface="Calibri" charset="0"/>
              </a:rPr>
              <a:t>Hawaii Ocean Time Series</a:t>
            </a:r>
            <a:endParaRPr lang="en-US" sz="3200" dirty="0">
              <a:latin typeface="Calibri" charset="0"/>
              <a:cs typeface="Calibri" charset="0"/>
            </a:endParaRPr>
          </a:p>
          <a:p>
            <a:pPr marL="342900" indent="-342900" eaLnBrk="1" hangingPunct="1">
              <a:spcBef>
                <a:spcPct val="20000"/>
              </a:spcBef>
              <a:buFontTx/>
              <a:buChar char="•"/>
            </a:pPr>
            <a:endParaRPr lang="en-US" sz="3200" dirty="0" smtClean="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p:txBody>
      </p:sp>
      <p:sp>
        <p:nvSpPr>
          <p:cNvPr id="18437" name="Slide Number Placeholder 5"/>
          <p:cNvSpPr>
            <a:spLocks noGrp="1"/>
          </p:cNvSpPr>
          <p:nvPr>
            <p:ph type="sldNum" sz="quarter" idx="12"/>
          </p:nvPr>
        </p:nvSpPr>
        <p:spPr>
          <a:noFill/>
        </p:spPr>
        <p:txBody>
          <a:bodyPr/>
          <a:lstStyle/>
          <a:p>
            <a:fld id="{3939EB87-CFFF-824A-B010-BDBE788B5D31}" type="slidenum">
              <a:rPr lang="en-US" smtClean="0">
                <a:latin typeface="Calibri" charset="0"/>
                <a:ea typeface="Calibri" charset="0"/>
                <a:cs typeface="Calibri" charset="0"/>
              </a:rPr>
              <a:pPr/>
              <a:t>2</a:t>
            </a:fld>
            <a:endParaRPr lang="en-US" smtClean="0">
              <a:latin typeface="Calibri" charset="0"/>
              <a:ea typeface="Calibri" charset="0"/>
              <a:cs typeface="Calibri" charset="0"/>
            </a:endParaRPr>
          </a:p>
        </p:txBody>
      </p:sp>
    </p:spTree>
    <p:extLst>
      <p:ext uri="{BB962C8B-B14F-4D97-AF65-F5344CB8AC3E}">
        <p14:creationId xmlns:p14="http://schemas.microsoft.com/office/powerpoint/2010/main" val="4234597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0"/>
          <p:cNvSpPr txBox="1">
            <a:spLocks noChangeArrowheads="1"/>
          </p:cNvSpPr>
          <p:nvPr/>
        </p:nvSpPr>
        <p:spPr bwMode="auto">
          <a:xfrm>
            <a:off x="463550" y="227013"/>
            <a:ext cx="8216900" cy="677862"/>
          </a:xfrm>
          <a:prstGeom prst="rect">
            <a:avLst/>
          </a:prstGeom>
          <a:noFill/>
          <a:ln w="9525">
            <a:noFill/>
            <a:miter lim="800000"/>
            <a:headEnd/>
            <a:tailEnd/>
          </a:ln>
        </p:spPr>
        <p:txBody>
          <a:bodyPr lIns="0" tIns="0" rIns="0" bIns="0" anchor="ctr" anchorCtr="1">
            <a:prstTxWarp prst="textNoShape">
              <a:avLst/>
            </a:prstTxWarp>
            <a:spAutoFit/>
          </a:bodyPr>
          <a:lstStyle/>
          <a:p>
            <a:pPr algn="ctr"/>
            <a:r>
              <a:rPr lang="en-GB" sz="4400">
                <a:solidFill>
                  <a:srgbClr val="000000"/>
                </a:solidFill>
                <a:latin typeface="Calibri" charset="0"/>
              </a:rPr>
              <a:t>Panoramas</a:t>
            </a:r>
          </a:p>
        </p:txBody>
      </p:sp>
      <p:sp>
        <p:nvSpPr>
          <p:cNvPr id="60419" name="Rectangle 14"/>
          <p:cNvSpPr>
            <a:spLocks noChangeArrowheads="1"/>
          </p:cNvSpPr>
          <p:nvPr/>
        </p:nvSpPr>
        <p:spPr bwMode="auto">
          <a:xfrm>
            <a:off x="3225800" y="1350963"/>
            <a:ext cx="4670425" cy="3921125"/>
          </a:xfrm>
          <a:prstGeom prst="rect">
            <a:avLst/>
          </a:prstGeom>
          <a:noFill/>
          <a:ln w="38100">
            <a:solidFill>
              <a:schemeClr val="tx1"/>
            </a:solidFill>
            <a:miter lim="800000"/>
            <a:headEnd/>
            <a:tailEnd/>
          </a:ln>
        </p:spPr>
        <p:txBody>
          <a:bodyPr wrap="none" anchor="ctr">
            <a:prstTxWarp prst="textNoShape">
              <a:avLst/>
            </a:prstTxWarp>
          </a:bodyPr>
          <a:lstStyle/>
          <a:p>
            <a:endParaRPr lang="en-US">
              <a:latin typeface="Calibri" charset="0"/>
            </a:endParaRPr>
          </a:p>
        </p:txBody>
      </p:sp>
      <p:pic>
        <p:nvPicPr>
          <p:cNvPr id="60420" name="Picture 16" descr="pattern"/>
          <p:cNvPicPr>
            <a:picLocks noChangeAspect="1" noChangeArrowheads="1"/>
          </p:cNvPicPr>
          <p:nvPr/>
        </p:nvPicPr>
        <p:blipFill>
          <a:blip r:embed="rId3"/>
          <a:srcRect l="16667" t="13637" r="8824" b="40909"/>
          <a:stretch>
            <a:fillRect/>
          </a:stretch>
        </p:blipFill>
        <p:spPr bwMode="auto">
          <a:xfrm>
            <a:off x="3662363" y="1662113"/>
            <a:ext cx="4065587" cy="3209925"/>
          </a:xfrm>
          <a:prstGeom prst="rect">
            <a:avLst/>
          </a:prstGeom>
          <a:noFill/>
          <a:ln w="9525">
            <a:noFill/>
            <a:miter lim="800000"/>
            <a:headEnd/>
            <a:tailEnd/>
          </a:ln>
        </p:spPr>
      </p:pic>
      <p:sp>
        <p:nvSpPr>
          <p:cNvPr id="60421" name="Text Box 19"/>
          <p:cNvSpPr txBox="1">
            <a:spLocks noChangeArrowheads="1"/>
          </p:cNvSpPr>
          <p:nvPr/>
        </p:nvSpPr>
        <p:spPr bwMode="auto">
          <a:xfrm rot="-5400000">
            <a:off x="3122612" y="2871788"/>
            <a:ext cx="938213" cy="274638"/>
          </a:xfrm>
          <a:prstGeom prst="rect">
            <a:avLst/>
          </a:prstGeom>
          <a:noFill/>
          <a:ln w="9525">
            <a:noFill/>
            <a:miter lim="800000"/>
            <a:headEnd/>
            <a:tailEnd/>
          </a:ln>
        </p:spPr>
        <p:txBody>
          <a:bodyPr wrap="none">
            <a:prstTxWarp prst="textNoShape">
              <a:avLst/>
            </a:prstTxWarp>
            <a:spAutoFit/>
          </a:bodyPr>
          <a:lstStyle/>
          <a:p>
            <a:r>
              <a:rPr lang="en-US" sz="1200">
                <a:latin typeface="Calibri" charset="0"/>
              </a:rPr>
              <a:t>abundance</a:t>
            </a:r>
          </a:p>
        </p:txBody>
      </p:sp>
      <p:sp>
        <p:nvSpPr>
          <p:cNvPr id="60422" name="Line 20"/>
          <p:cNvSpPr>
            <a:spLocks noChangeShapeType="1"/>
          </p:cNvSpPr>
          <p:nvPr/>
        </p:nvSpPr>
        <p:spPr bwMode="auto">
          <a:xfrm flipV="1">
            <a:off x="3740150" y="2360613"/>
            <a:ext cx="0" cy="139065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0423" name="Text Box 18"/>
          <p:cNvSpPr txBox="1">
            <a:spLocks noChangeArrowheads="1"/>
          </p:cNvSpPr>
          <p:nvPr/>
        </p:nvSpPr>
        <p:spPr bwMode="auto">
          <a:xfrm rot="-3437146">
            <a:off x="4537075" y="4411663"/>
            <a:ext cx="617537" cy="261938"/>
          </a:xfrm>
          <a:prstGeom prst="rect">
            <a:avLst/>
          </a:prstGeom>
          <a:noFill/>
          <a:ln w="9525">
            <a:noFill/>
            <a:miter lim="800000"/>
            <a:headEnd/>
            <a:tailEnd/>
          </a:ln>
        </p:spPr>
        <p:txBody>
          <a:bodyPr wrap="none">
            <a:prstTxWarp prst="textNoShape">
              <a:avLst/>
            </a:prstTxWarp>
            <a:spAutoFit/>
          </a:bodyPr>
          <a:lstStyle/>
          <a:p>
            <a:pPr algn="ctr"/>
            <a:r>
              <a:rPr lang="en-US" sz="1100">
                <a:latin typeface="Calibri" charset="0"/>
              </a:rPr>
              <a:t>Taxon 2</a:t>
            </a:r>
          </a:p>
        </p:txBody>
      </p:sp>
      <p:sp>
        <p:nvSpPr>
          <p:cNvPr id="60424" name="Text Box 18"/>
          <p:cNvSpPr txBox="1">
            <a:spLocks noChangeArrowheads="1"/>
          </p:cNvSpPr>
          <p:nvPr/>
        </p:nvSpPr>
        <p:spPr bwMode="auto">
          <a:xfrm rot="-3437146">
            <a:off x="5478463" y="4794250"/>
            <a:ext cx="617538" cy="261937"/>
          </a:xfrm>
          <a:prstGeom prst="rect">
            <a:avLst/>
          </a:prstGeom>
          <a:noFill/>
          <a:ln w="9525">
            <a:noFill/>
            <a:miter lim="800000"/>
            <a:headEnd/>
            <a:tailEnd/>
          </a:ln>
        </p:spPr>
        <p:txBody>
          <a:bodyPr wrap="none">
            <a:prstTxWarp prst="textNoShape">
              <a:avLst/>
            </a:prstTxWarp>
            <a:spAutoFit/>
          </a:bodyPr>
          <a:lstStyle/>
          <a:p>
            <a:pPr algn="ctr"/>
            <a:r>
              <a:rPr lang="en-US" sz="1100">
                <a:latin typeface="Calibri" charset="0"/>
              </a:rPr>
              <a:t>Taxon 3</a:t>
            </a:r>
          </a:p>
        </p:txBody>
      </p:sp>
      <p:sp>
        <p:nvSpPr>
          <p:cNvPr id="60425" name="Text Box 18"/>
          <p:cNvSpPr txBox="1">
            <a:spLocks noChangeArrowheads="1"/>
          </p:cNvSpPr>
          <p:nvPr/>
        </p:nvSpPr>
        <p:spPr bwMode="auto">
          <a:xfrm rot="-3437146">
            <a:off x="3622675" y="4078288"/>
            <a:ext cx="617537" cy="261938"/>
          </a:xfrm>
          <a:prstGeom prst="rect">
            <a:avLst/>
          </a:prstGeom>
          <a:noFill/>
          <a:ln w="9525">
            <a:noFill/>
            <a:miter lim="800000"/>
            <a:headEnd/>
            <a:tailEnd/>
          </a:ln>
        </p:spPr>
        <p:txBody>
          <a:bodyPr wrap="none">
            <a:prstTxWarp prst="textNoShape">
              <a:avLst/>
            </a:prstTxWarp>
            <a:spAutoFit/>
          </a:bodyPr>
          <a:lstStyle/>
          <a:p>
            <a:pPr algn="ctr"/>
            <a:r>
              <a:rPr lang="en-US" sz="1100">
                <a:latin typeface="Calibri" charset="0"/>
              </a:rPr>
              <a:t>Taxon 1</a:t>
            </a:r>
          </a:p>
        </p:txBody>
      </p:sp>
      <p:sp>
        <p:nvSpPr>
          <p:cNvPr id="60426" name="Text Box 18"/>
          <p:cNvSpPr txBox="1">
            <a:spLocks noChangeArrowheads="1"/>
          </p:cNvSpPr>
          <p:nvPr/>
        </p:nvSpPr>
        <p:spPr bwMode="auto">
          <a:xfrm rot="-3437146">
            <a:off x="6573044" y="4471194"/>
            <a:ext cx="584200" cy="261938"/>
          </a:xfrm>
          <a:prstGeom prst="rect">
            <a:avLst/>
          </a:prstGeom>
          <a:noFill/>
          <a:ln w="9525">
            <a:noFill/>
            <a:miter lim="800000"/>
            <a:headEnd/>
            <a:tailEnd/>
          </a:ln>
        </p:spPr>
        <p:txBody>
          <a:bodyPr wrap="none">
            <a:prstTxWarp prst="textNoShape">
              <a:avLst/>
            </a:prstTxWarp>
            <a:spAutoFit/>
          </a:bodyPr>
          <a:lstStyle/>
          <a:p>
            <a:pPr algn="ctr"/>
            <a:r>
              <a:rPr lang="en-US" sz="1100" i="1">
                <a:latin typeface="Calibri" charset="0"/>
              </a:rPr>
              <a:t>Path 1</a:t>
            </a:r>
          </a:p>
        </p:txBody>
      </p:sp>
      <p:sp>
        <p:nvSpPr>
          <p:cNvPr id="60427" name="Text Box 18"/>
          <p:cNvSpPr txBox="1">
            <a:spLocks noChangeArrowheads="1"/>
          </p:cNvSpPr>
          <p:nvPr/>
        </p:nvSpPr>
        <p:spPr bwMode="auto">
          <a:xfrm rot="-3437146">
            <a:off x="6968332" y="3888581"/>
            <a:ext cx="584200" cy="261937"/>
          </a:xfrm>
          <a:prstGeom prst="rect">
            <a:avLst/>
          </a:prstGeom>
          <a:noFill/>
          <a:ln w="9525">
            <a:noFill/>
            <a:miter lim="800000"/>
            <a:headEnd/>
            <a:tailEnd/>
          </a:ln>
        </p:spPr>
        <p:txBody>
          <a:bodyPr wrap="none">
            <a:prstTxWarp prst="textNoShape">
              <a:avLst/>
            </a:prstTxWarp>
            <a:spAutoFit/>
          </a:bodyPr>
          <a:lstStyle/>
          <a:p>
            <a:pPr algn="ctr"/>
            <a:r>
              <a:rPr lang="en-US" sz="1100" i="1">
                <a:latin typeface="Calibri" charset="0"/>
              </a:rPr>
              <a:t>Path 2</a:t>
            </a:r>
          </a:p>
        </p:txBody>
      </p:sp>
      <p:sp>
        <p:nvSpPr>
          <p:cNvPr id="60428" name="Text Box 18"/>
          <p:cNvSpPr txBox="1">
            <a:spLocks noChangeArrowheads="1"/>
          </p:cNvSpPr>
          <p:nvPr/>
        </p:nvSpPr>
        <p:spPr bwMode="auto">
          <a:xfrm rot="-3437146">
            <a:off x="7362032" y="3244056"/>
            <a:ext cx="584200" cy="261937"/>
          </a:xfrm>
          <a:prstGeom prst="rect">
            <a:avLst/>
          </a:prstGeom>
          <a:noFill/>
          <a:ln w="9525">
            <a:noFill/>
            <a:miter lim="800000"/>
            <a:headEnd/>
            <a:tailEnd/>
          </a:ln>
        </p:spPr>
        <p:txBody>
          <a:bodyPr wrap="none">
            <a:prstTxWarp prst="textNoShape">
              <a:avLst/>
            </a:prstTxWarp>
            <a:spAutoFit/>
          </a:bodyPr>
          <a:lstStyle/>
          <a:p>
            <a:pPr algn="ctr"/>
            <a:r>
              <a:rPr lang="en-US" sz="1100" i="1">
                <a:latin typeface="Calibri" charset="0"/>
              </a:rPr>
              <a:t>Path 3</a:t>
            </a:r>
          </a:p>
        </p:txBody>
      </p:sp>
      <p:sp>
        <p:nvSpPr>
          <p:cNvPr id="60429" name="Slide Number Placeholder 32"/>
          <p:cNvSpPr>
            <a:spLocks noGrp="1"/>
          </p:cNvSpPr>
          <p:nvPr>
            <p:ph type="sldNum" sz="quarter" idx="12"/>
          </p:nvPr>
        </p:nvSpPr>
        <p:spPr bwMode="auto">
          <a:noFill/>
          <a:ln>
            <a:miter lim="800000"/>
            <a:headEnd/>
            <a:tailEnd/>
          </a:ln>
        </p:spPr>
        <p:txBody>
          <a:bodyPr/>
          <a:lstStyle/>
          <a:p>
            <a:fld id="{A7F3C6C2-6BEA-4746-B450-DA6E707ECDF3}" type="slidenum">
              <a:rPr lang="en-US" smtClean="0"/>
              <a:pPr/>
              <a:t>20</a:t>
            </a:fld>
            <a:endParaRPr lang="en-US" smtClean="0"/>
          </a:p>
        </p:txBody>
      </p:sp>
      <p:pic>
        <p:nvPicPr>
          <p:cNvPr id="60430" name="Picture 23"/>
          <p:cNvPicPr>
            <a:picLocks noChangeAspect="1" noChangeArrowheads="1"/>
          </p:cNvPicPr>
          <p:nvPr/>
        </p:nvPicPr>
        <p:blipFill>
          <a:blip r:embed="rId4"/>
          <a:srcRect/>
          <a:stretch>
            <a:fillRect/>
          </a:stretch>
        </p:blipFill>
        <p:spPr bwMode="auto">
          <a:xfrm>
            <a:off x="1085850" y="2232025"/>
            <a:ext cx="1400175" cy="2155825"/>
          </a:xfrm>
          <a:prstGeom prst="rect">
            <a:avLst/>
          </a:prstGeom>
          <a:noFill/>
          <a:ln w="38100">
            <a:solidFill>
              <a:srgbClr val="000000"/>
            </a:solidFill>
            <a:miter lim="800000"/>
            <a:headEnd/>
            <a:tailEnd/>
          </a:ln>
        </p:spPr>
      </p:pic>
      <p:sp>
        <p:nvSpPr>
          <p:cNvPr id="60431" name="Line 24"/>
          <p:cNvSpPr>
            <a:spLocks noChangeShapeType="1"/>
          </p:cNvSpPr>
          <p:nvPr/>
        </p:nvSpPr>
        <p:spPr bwMode="auto">
          <a:xfrm>
            <a:off x="2486025" y="3309938"/>
            <a:ext cx="717550" cy="0"/>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60432" name="Text Box 19"/>
          <p:cNvSpPr txBox="1">
            <a:spLocks noChangeArrowheads="1"/>
          </p:cNvSpPr>
          <p:nvPr/>
        </p:nvSpPr>
        <p:spPr bwMode="auto">
          <a:xfrm>
            <a:off x="519113" y="4543425"/>
            <a:ext cx="2520950" cy="646331"/>
          </a:xfrm>
          <a:prstGeom prst="rect">
            <a:avLst/>
          </a:prstGeom>
          <a:solidFill>
            <a:schemeClr val="bg1"/>
          </a:solidFill>
          <a:ln w="9525">
            <a:noFill/>
            <a:miter lim="800000"/>
            <a:headEnd type="none" w="sm" len="sm"/>
            <a:tailEnd type="none" w="sm" len="sm"/>
          </a:ln>
        </p:spPr>
        <p:txBody>
          <a:bodyPr>
            <a:prstTxWarp prst="textNoShape">
              <a:avLst/>
            </a:prstTxWarp>
            <a:spAutoFit/>
          </a:bodyPr>
          <a:lstStyle/>
          <a:p>
            <a:pPr algn="ctr"/>
            <a:r>
              <a:rPr lang="en-US" dirty="0">
                <a:latin typeface="Calibri" charset="0"/>
                <a:ea typeface="Calibri" charset="0"/>
                <a:cs typeface="Calibri" charset="0"/>
              </a:rPr>
              <a:t>Taxonomic or</a:t>
            </a:r>
          </a:p>
          <a:p>
            <a:pPr algn="ctr"/>
            <a:r>
              <a:rPr lang="en-US" dirty="0">
                <a:latin typeface="Calibri" charset="0"/>
                <a:ea typeface="Calibri" charset="0"/>
                <a:cs typeface="Calibri" charset="0"/>
              </a:rPr>
              <a:t>Functional Bins</a:t>
            </a:r>
          </a:p>
        </p:txBody>
      </p:sp>
    </p:spTree>
    <p:extLst>
      <p:ext uri="{BB962C8B-B14F-4D97-AF65-F5344CB8AC3E}">
        <p14:creationId xmlns:p14="http://schemas.microsoft.com/office/powerpoint/2010/main" val="1149471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251509" y="1104900"/>
            <a:ext cx="5251996" cy="4185330"/>
            <a:chOff x="257846" y="255605"/>
            <a:chExt cx="8787928" cy="7003125"/>
          </a:xfrm>
        </p:grpSpPr>
        <p:pic>
          <p:nvPicPr>
            <p:cNvPr id="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46" y="875110"/>
              <a:ext cx="8787928" cy="573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42" name="Group 6"/>
            <p:cNvGrpSpPr>
              <a:grpSpLocks/>
            </p:cNvGrpSpPr>
            <p:nvPr/>
          </p:nvGrpSpPr>
          <p:grpSpPr bwMode="auto">
            <a:xfrm>
              <a:off x="1220019" y="255605"/>
              <a:ext cx="7377037" cy="7003125"/>
              <a:chOff x="0" y="0"/>
              <a:chExt cx="6610" cy="6273"/>
            </a:xfrm>
          </p:grpSpPr>
          <p:sp>
            <p:nvSpPr>
              <p:cNvPr id="43" name="Oval 4"/>
              <p:cNvSpPr>
                <a:spLocks/>
              </p:cNvSpPr>
              <p:nvPr/>
            </p:nvSpPr>
            <p:spPr bwMode="auto">
              <a:xfrm rot="18465452" flipH="1">
                <a:off x="1510" y="402"/>
                <a:ext cx="3584" cy="546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400" b="0">
                  <a:latin typeface="Calibri"/>
                  <a:cs typeface="Calibri"/>
                </a:endParaRPr>
              </a:p>
            </p:txBody>
          </p:sp>
          <p:pic>
            <p:nvPicPr>
              <p:cNvPr id="4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65452">
                <a:off x="537" y="1312"/>
                <a:ext cx="553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8" name="Group 12"/>
            <p:cNvGrpSpPr>
              <a:grpSpLocks/>
            </p:cNvGrpSpPr>
            <p:nvPr/>
          </p:nvGrpSpPr>
          <p:grpSpPr bwMode="auto">
            <a:xfrm>
              <a:off x="1436565" y="4906864"/>
              <a:ext cx="2384227" cy="2186656"/>
              <a:chOff x="0" y="0"/>
              <a:chExt cx="2135" cy="1960"/>
            </a:xfrm>
          </p:grpSpPr>
          <p:sp>
            <p:nvSpPr>
              <p:cNvPr id="39" name="Oval 10"/>
              <p:cNvSpPr>
                <a:spLocks/>
              </p:cNvSpPr>
              <p:nvPr/>
            </p:nvSpPr>
            <p:spPr bwMode="auto">
              <a:xfrm rot="18465452" flipH="1">
                <a:off x="625" y="39"/>
                <a:ext cx="896" cy="188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400" b="0">
                  <a:latin typeface="Calibri"/>
                  <a:cs typeface="Calibri"/>
                </a:endParaRPr>
              </a:p>
            </p:txBody>
          </p:sp>
          <p:pic>
            <p:nvPicPr>
              <p:cNvPr id="40"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65452">
                <a:off x="91" y="496"/>
                <a:ext cx="1952"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sp>
        <p:nvSpPr>
          <p:cNvPr id="60418" name="Text Box 10"/>
          <p:cNvSpPr txBox="1">
            <a:spLocks noChangeArrowheads="1"/>
          </p:cNvSpPr>
          <p:nvPr/>
        </p:nvSpPr>
        <p:spPr bwMode="auto">
          <a:xfrm>
            <a:off x="463550" y="227013"/>
            <a:ext cx="8216900" cy="677862"/>
          </a:xfrm>
          <a:prstGeom prst="rect">
            <a:avLst/>
          </a:prstGeom>
          <a:noFill/>
          <a:ln w="9525">
            <a:noFill/>
            <a:miter lim="800000"/>
            <a:headEnd/>
            <a:tailEnd/>
          </a:ln>
        </p:spPr>
        <p:txBody>
          <a:bodyPr lIns="0" tIns="0" rIns="0" bIns="0" anchor="ctr" anchorCtr="1">
            <a:prstTxWarp prst="textNoShape">
              <a:avLst/>
            </a:prstTxWarp>
            <a:spAutoFit/>
          </a:bodyPr>
          <a:lstStyle/>
          <a:p>
            <a:pPr algn="ctr"/>
            <a:r>
              <a:rPr lang="en-GB" sz="4400" dirty="0" smtClean="0">
                <a:solidFill>
                  <a:srgbClr val="000000"/>
                </a:solidFill>
                <a:latin typeface="Calibri" charset="0"/>
              </a:rPr>
              <a:t>Co-occurrence Networks</a:t>
            </a:r>
            <a:endParaRPr lang="en-GB" sz="4400" dirty="0">
              <a:solidFill>
                <a:srgbClr val="000000"/>
              </a:solidFill>
              <a:latin typeface="Calibri" charset="0"/>
            </a:endParaRPr>
          </a:p>
        </p:txBody>
      </p:sp>
      <p:sp>
        <p:nvSpPr>
          <p:cNvPr id="60419" name="Rectangle 14"/>
          <p:cNvSpPr>
            <a:spLocks noChangeArrowheads="1"/>
          </p:cNvSpPr>
          <p:nvPr/>
        </p:nvSpPr>
        <p:spPr bwMode="auto">
          <a:xfrm>
            <a:off x="3225800" y="1350963"/>
            <a:ext cx="5080000" cy="3921125"/>
          </a:xfrm>
          <a:prstGeom prst="rect">
            <a:avLst/>
          </a:prstGeom>
          <a:noFill/>
          <a:ln w="381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0429" name="Slide Number Placeholder 32"/>
          <p:cNvSpPr>
            <a:spLocks noGrp="1"/>
          </p:cNvSpPr>
          <p:nvPr>
            <p:ph type="sldNum" sz="quarter" idx="12"/>
          </p:nvPr>
        </p:nvSpPr>
        <p:spPr bwMode="auto">
          <a:noFill/>
          <a:ln>
            <a:miter lim="800000"/>
            <a:headEnd/>
            <a:tailEnd/>
          </a:ln>
        </p:spPr>
        <p:txBody>
          <a:bodyPr/>
          <a:lstStyle/>
          <a:p>
            <a:fld id="{A7F3C6C2-6BEA-4746-B450-DA6E707ECDF3}" type="slidenum">
              <a:rPr lang="en-US" smtClean="0"/>
              <a:pPr/>
              <a:t>21</a:t>
            </a:fld>
            <a:endParaRPr lang="en-US" smtClean="0"/>
          </a:p>
        </p:txBody>
      </p:sp>
      <p:pic>
        <p:nvPicPr>
          <p:cNvPr id="60430" name="Picture 23"/>
          <p:cNvPicPr>
            <a:picLocks noChangeAspect="1" noChangeArrowheads="1"/>
          </p:cNvPicPr>
          <p:nvPr/>
        </p:nvPicPr>
        <p:blipFill>
          <a:blip r:embed="rId6"/>
          <a:srcRect/>
          <a:stretch>
            <a:fillRect/>
          </a:stretch>
        </p:blipFill>
        <p:spPr bwMode="auto">
          <a:xfrm>
            <a:off x="1085850" y="2232025"/>
            <a:ext cx="1400175" cy="2155825"/>
          </a:xfrm>
          <a:prstGeom prst="rect">
            <a:avLst/>
          </a:prstGeom>
          <a:noFill/>
          <a:ln w="38100">
            <a:solidFill>
              <a:srgbClr val="000000"/>
            </a:solidFill>
            <a:miter lim="800000"/>
            <a:headEnd/>
            <a:tailEnd/>
          </a:ln>
        </p:spPr>
      </p:pic>
      <p:sp>
        <p:nvSpPr>
          <p:cNvPr id="60431" name="Line 24"/>
          <p:cNvSpPr>
            <a:spLocks noChangeShapeType="1"/>
          </p:cNvSpPr>
          <p:nvPr/>
        </p:nvSpPr>
        <p:spPr bwMode="auto">
          <a:xfrm>
            <a:off x="2486025" y="3309938"/>
            <a:ext cx="717550" cy="0"/>
          </a:xfrm>
          <a:prstGeom prst="line">
            <a:avLst/>
          </a:prstGeom>
          <a:noFill/>
          <a:ln w="38100">
            <a:solidFill>
              <a:schemeClr val="tx1"/>
            </a:solidFill>
            <a:round/>
            <a:headEnd/>
            <a:tailEnd/>
          </a:ln>
        </p:spPr>
        <p:txBody>
          <a:bodyPr wrap="none" anchor="ctr">
            <a:prstTxWarp prst="textNoShape">
              <a:avLst/>
            </a:prstTxWarp>
          </a:bodyPr>
          <a:lstStyle/>
          <a:p>
            <a:endParaRPr lang="en-US"/>
          </a:p>
        </p:txBody>
      </p:sp>
      <p:sp>
        <p:nvSpPr>
          <p:cNvPr id="60432" name="Text Box 19"/>
          <p:cNvSpPr txBox="1">
            <a:spLocks noChangeArrowheads="1"/>
          </p:cNvSpPr>
          <p:nvPr/>
        </p:nvSpPr>
        <p:spPr bwMode="auto">
          <a:xfrm>
            <a:off x="519113" y="4543425"/>
            <a:ext cx="2520950" cy="646331"/>
          </a:xfrm>
          <a:prstGeom prst="rect">
            <a:avLst/>
          </a:prstGeom>
          <a:solidFill>
            <a:schemeClr val="bg1"/>
          </a:solidFill>
          <a:ln w="9525">
            <a:noFill/>
            <a:miter lim="800000"/>
            <a:headEnd type="none" w="sm" len="sm"/>
            <a:tailEnd type="none" w="sm" len="sm"/>
          </a:ln>
        </p:spPr>
        <p:txBody>
          <a:bodyPr>
            <a:prstTxWarp prst="textNoShape">
              <a:avLst/>
            </a:prstTxWarp>
            <a:spAutoFit/>
          </a:bodyPr>
          <a:lstStyle/>
          <a:p>
            <a:pPr algn="ctr"/>
            <a:r>
              <a:rPr lang="en-US" dirty="0" smtClean="0">
                <a:latin typeface="Calibri" charset="0"/>
                <a:ea typeface="Calibri" charset="0"/>
                <a:cs typeface="Calibri" charset="0"/>
              </a:rPr>
              <a:t>Ecological</a:t>
            </a:r>
          </a:p>
          <a:p>
            <a:pPr algn="ctr"/>
            <a:r>
              <a:rPr lang="en-US" dirty="0" smtClean="0">
                <a:latin typeface="Calibri" charset="0"/>
                <a:ea typeface="Calibri" charset="0"/>
                <a:cs typeface="Calibri" charset="0"/>
              </a:rPr>
              <a:t>Interactions</a:t>
            </a:r>
            <a:endParaRPr lang="en-US" dirty="0">
              <a:latin typeface="Calibri" charset="0"/>
              <a:ea typeface="Calibri" charset="0"/>
              <a:cs typeface="Calibri" charset="0"/>
            </a:endParaRPr>
          </a:p>
        </p:txBody>
      </p:sp>
      <p:sp>
        <p:nvSpPr>
          <p:cNvPr id="45" name="Rectangle 14"/>
          <p:cNvSpPr>
            <a:spLocks/>
          </p:cNvSpPr>
          <p:nvPr/>
        </p:nvSpPr>
        <p:spPr bwMode="auto">
          <a:xfrm>
            <a:off x="3341886" y="1527969"/>
            <a:ext cx="719931" cy="719931"/>
          </a:xfrm>
          <a:prstGeom prst="rect">
            <a:avLst/>
          </a:prstGeom>
          <a:solidFill>
            <a:srgbClr val="FFFFFF"/>
          </a:solidFill>
          <a:ln w="25400" cap="flat">
            <a:solidFill>
              <a:srgbClr val="FFFFFF"/>
            </a:solidFill>
            <a:prstDash val="solid"/>
            <a:miter lim="800000"/>
            <a:headEnd type="none" w="med" len="med"/>
            <a:tailEnd type="none" w="med" len="med"/>
          </a:ln>
        </p:spPr>
        <p:txBody>
          <a:bodyPr lIns="0" tIns="0" rIns="0" bIns="0"/>
          <a:lstStyle/>
          <a:p>
            <a:endParaRPr lang="en-US" b="0">
              <a:latin typeface="Calibri"/>
              <a:cs typeface="Calibri"/>
            </a:endParaRPr>
          </a:p>
        </p:txBody>
      </p:sp>
    </p:spTree>
    <p:extLst>
      <p:ext uri="{BB962C8B-B14F-4D97-AF65-F5344CB8AC3E}">
        <p14:creationId xmlns:p14="http://schemas.microsoft.com/office/powerpoint/2010/main" val="4116552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4"/>
          <p:cNvPicPr>
            <a:picLocks noChangeAspect="1" noChangeArrowheads="1"/>
          </p:cNvPicPr>
          <p:nvPr/>
        </p:nvPicPr>
        <p:blipFill>
          <a:blip r:embed="rId3">
            <a:extLst>
              <a:ext uri="{28A0092B-C50C-407E-A947-70E740481C1C}">
                <a14:useLocalDpi xmlns:a14="http://schemas.microsoft.com/office/drawing/2010/main" val="0"/>
              </a:ext>
            </a:extLst>
          </a:blip>
          <a:srcRect b="32921"/>
          <a:stretch>
            <a:fillRect/>
          </a:stretch>
        </p:blipFill>
        <p:spPr bwMode="auto">
          <a:xfrm>
            <a:off x="496888" y="741363"/>
            <a:ext cx="14017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14" name="Group 5"/>
          <p:cNvGrpSpPr>
            <a:grpSpLocks/>
          </p:cNvGrpSpPr>
          <p:nvPr/>
        </p:nvGrpSpPr>
        <p:grpSpPr bwMode="auto">
          <a:xfrm>
            <a:off x="5813425" y="3292475"/>
            <a:ext cx="2230438" cy="3222625"/>
            <a:chOff x="5908495" y="1615440"/>
            <a:chExt cx="2876889" cy="4158841"/>
          </a:xfrm>
        </p:grpSpPr>
        <p:pic>
          <p:nvPicPr>
            <p:cNvPr id="115722" name="Picture 2" descr="19C-2 of 2 anmes.TIF"/>
            <p:cNvPicPr>
              <a:picLocks noChangeAspect="1"/>
            </p:cNvPicPr>
            <p:nvPr/>
          </p:nvPicPr>
          <p:blipFill>
            <a:blip r:embed="rId4">
              <a:lum bright="50000" contrast="64000"/>
              <a:extLst>
                <a:ext uri="{28A0092B-C50C-407E-A947-70E740481C1C}">
                  <a14:useLocalDpi xmlns:a14="http://schemas.microsoft.com/office/drawing/2010/main" val="0"/>
                </a:ext>
              </a:extLst>
            </a:blip>
            <a:srcRect/>
            <a:stretch>
              <a:fillRect/>
            </a:stretch>
          </p:blipFill>
          <p:spPr bwMode="auto">
            <a:xfrm>
              <a:off x="5930583" y="1615440"/>
              <a:ext cx="2698432" cy="269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23" name="Group 30"/>
            <p:cNvGrpSpPr>
              <a:grpSpLocks/>
            </p:cNvGrpSpPr>
            <p:nvPr/>
          </p:nvGrpSpPr>
          <p:grpSpPr bwMode="auto">
            <a:xfrm>
              <a:off x="5908495" y="3161795"/>
              <a:ext cx="1320757" cy="2529709"/>
              <a:chOff x="2628900" y="2679580"/>
              <a:chExt cx="1929062" cy="3694605"/>
            </a:xfrm>
          </p:grpSpPr>
          <p:grpSp>
            <p:nvGrpSpPr>
              <p:cNvPr id="115727" name="Group 39"/>
              <p:cNvGrpSpPr>
                <a:grpSpLocks/>
              </p:cNvGrpSpPr>
              <p:nvPr/>
            </p:nvGrpSpPr>
            <p:grpSpPr bwMode="auto">
              <a:xfrm>
                <a:off x="2660752" y="4573819"/>
                <a:ext cx="1897210" cy="1800366"/>
                <a:chOff x="7268030" y="3581034"/>
                <a:chExt cx="1897210" cy="1800366"/>
              </a:xfrm>
            </p:grpSpPr>
            <p:pic>
              <p:nvPicPr>
                <p:cNvPr id="5" name="Picture 1035" descr="ANME_2_lg"/>
                <p:cNvPicPr>
                  <a:picLocks noChangeAspect="1" noChangeArrowheads="1"/>
                </p:cNvPicPr>
                <p:nvPr/>
              </p:nvPicPr>
              <p:blipFill>
                <a:blip r:embed="rId5"/>
                <a:srcRect/>
                <a:stretch>
                  <a:fillRect/>
                </a:stretch>
              </p:blipFill>
              <p:spPr bwMode="auto">
                <a:xfrm>
                  <a:off x="7269076" y="3581377"/>
                  <a:ext cx="1797399" cy="1801235"/>
                </a:xfrm>
                <a:prstGeom prst="rect">
                  <a:avLst/>
                </a:prstGeom>
                <a:noFill/>
                <a:ln w="25400">
                  <a:solidFill>
                    <a:schemeClr val="tx1"/>
                  </a:solidFill>
                  <a:miter lim="800000"/>
                  <a:headEnd/>
                  <a:tailEnd/>
                </a:ln>
                <a:effectLst>
                  <a:outerShdw blurRad="50800" dist="38100" dir="2700000" algn="tl" rotWithShape="0">
                    <a:srgbClr val="000000">
                      <a:alpha val="43000"/>
                    </a:srgbClr>
                  </a:outerShdw>
                </a:effectLst>
              </p:spPr>
            </p:pic>
            <p:cxnSp>
              <p:nvCxnSpPr>
                <p:cNvPr id="115734" name="Straight Connector 26"/>
                <p:cNvCxnSpPr>
                  <a:cxnSpLocks noChangeShapeType="1"/>
                </p:cNvCxnSpPr>
                <p:nvPr/>
              </p:nvCxnSpPr>
              <p:spPr bwMode="auto">
                <a:xfrm>
                  <a:off x="8334600" y="5249860"/>
                  <a:ext cx="633600" cy="1588"/>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sp>
              <p:nvSpPr>
                <p:cNvPr id="115735" name="Rectangle 32"/>
                <p:cNvSpPr>
                  <a:spLocks noChangeArrowheads="1"/>
                </p:cNvSpPr>
                <p:nvPr/>
              </p:nvSpPr>
              <p:spPr bwMode="auto">
                <a:xfrm>
                  <a:off x="8303610" y="4827584"/>
                  <a:ext cx="861630" cy="40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800">
                      <a:solidFill>
                        <a:schemeClr val="bg1"/>
                      </a:solidFill>
                      <a:latin typeface="Calibri" charset="0"/>
                      <a:cs typeface="Calibri" charset="0"/>
                    </a:rPr>
                    <a:t>5 uM</a:t>
                  </a:r>
                </a:p>
              </p:txBody>
            </p:sp>
          </p:grpSp>
          <p:grpSp>
            <p:nvGrpSpPr>
              <p:cNvPr id="115728" name="Group 29"/>
              <p:cNvGrpSpPr>
                <a:grpSpLocks/>
              </p:cNvGrpSpPr>
              <p:nvPr/>
            </p:nvGrpSpPr>
            <p:grpSpPr bwMode="auto">
              <a:xfrm>
                <a:off x="2628900" y="2679580"/>
                <a:ext cx="1844060" cy="1803520"/>
                <a:chOff x="2628900" y="2679580"/>
                <a:chExt cx="1844060" cy="1803520"/>
              </a:xfrm>
            </p:grpSpPr>
            <p:cxnSp>
              <p:nvCxnSpPr>
                <p:cNvPr id="11" name="Straight Connector 10"/>
                <p:cNvCxnSpPr/>
                <p:nvPr/>
              </p:nvCxnSpPr>
              <p:spPr>
                <a:xfrm rot="5400000">
                  <a:off x="2615081" y="2942335"/>
                  <a:ext cx="1543916" cy="1516276"/>
                </a:xfrm>
                <a:prstGeom prst="line">
                  <a:avLst/>
                </a:prstGeom>
                <a:ln w="38100" cap="flat" cmpd="sng" algn="ctr">
                  <a:solidFill>
                    <a:srgbClr val="FFFF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3658824" y="3672066"/>
                  <a:ext cx="1555885" cy="68785"/>
                </a:xfrm>
                <a:prstGeom prst="line">
                  <a:avLst/>
                </a:prstGeom>
                <a:ln w="38100" cap="flat" cmpd="sng" algn="ctr">
                  <a:solidFill>
                    <a:srgbClr val="FFFF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52825" y="4472432"/>
                  <a:ext cx="1821325" cy="2993"/>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157139" y="2680174"/>
                  <a:ext cx="245236" cy="248342"/>
                </a:xfrm>
                <a:prstGeom prst="rect">
                  <a:avLst/>
                </a:prstGeom>
                <a:noFill/>
                <a:ln w="38100" cap="flat" cmpd="sng" algn="ctr">
                  <a:solidFill>
                    <a:srgbClr val="FFFF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grpSp>
        </p:grpSp>
        <p:grpSp>
          <p:nvGrpSpPr>
            <p:cNvPr id="115724" name="Group 3"/>
            <p:cNvGrpSpPr>
              <a:grpSpLocks/>
            </p:cNvGrpSpPr>
            <p:nvPr/>
          </p:nvGrpSpPr>
          <p:grpSpPr bwMode="auto">
            <a:xfrm>
              <a:off x="7342347" y="4444048"/>
              <a:ext cx="1443037" cy="1330233"/>
              <a:chOff x="7342347" y="4647248"/>
              <a:chExt cx="1443037" cy="1330233"/>
            </a:xfrm>
          </p:grpSpPr>
          <p:pic>
            <p:nvPicPr>
              <p:cNvPr id="11572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2347" y="4647248"/>
                <a:ext cx="144303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6" name="Rectangle 37"/>
              <p:cNvSpPr>
                <a:spLocks noChangeArrowheads="1"/>
              </p:cNvSpPr>
              <p:nvPr/>
            </p:nvSpPr>
            <p:spPr bwMode="auto">
              <a:xfrm>
                <a:off x="7382828" y="5620069"/>
                <a:ext cx="1362075" cy="3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50913"/>
                <a:r>
                  <a:rPr lang="de-DE" sz="1200">
                    <a:latin typeface="Calibri" charset="0"/>
                    <a:cs typeface="Calibri" charset="0"/>
                  </a:rPr>
                  <a:t>WGA Archive</a:t>
                </a:r>
                <a:endParaRPr lang="en-US" sz="1200">
                  <a:latin typeface="Calibri" charset="0"/>
                  <a:cs typeface="Calibri" charset="0"/>
                </a:endParaRPr>
              </a:p>
            </p:txBody>
          </p:sp>
        </p:grpSp>
      </p:grpSp>
      <p:sp>
        <p:nvSpPr>
          <p:cNvPr id="115715" name="Rectangle 10"/>
          <p:cNvSpPr>
            <a:spLocks noChangeArrowheads="1"/>
          </p:cNvSpPr>
          <p:nvPr/>
        </p:nvSpPr>
        <p:spPr bwMode="auto">
          <a:xfrm>
            <a:off x="273050" y="0"/>
            <a:ext cx="85280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400" dirty="0" smtClean="0">
                <a:latin typeface="Calibri" charset="0"/>
                <a:cs typeface="Calibri" charset="0"/>
              </a:rPr>
              <a:t>Single</a:t>
            </a:r>
            <a:r>
              <a:rPr lang="en-US" sz="4400" dirty="0">
                <a:latin typeface="Calibri" charset="0"/>
                <a:cs typeface="Calibri" charset="0"/>
              </a:rPr>
              <a:t>-</a:t>
            </a:r>
            <a:r>
              <a:rPr lang="en-US" sz="4400" dirty="0" smtClean="0">
                <a:latin typeface="Calibri" charset="0"/>
                <a:cs typeface="Calibri" charset="0"/>
              </a:rPr>
              <a:t>cell </a:t>
            </a:r>
            <a:r>
              <a:rPr lang="en-US" sz="4400" dirty="0">
                <a:latin typeface="Calibri" charset="0"/>
                <a:cs typeface="Calibri" charset="0"/>
              </a:rPr>
              <a:t>Genomics</a:t>
            </a:r>
          </a:p>
        </p:txBody>
      </p:sp>
      <p:pic>
        <p:nvPicPr>
          <p:cNvPr id="115716"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3613" y="1939925"/>
            <a:ext cx="3235325"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58C4138-F148-4746-91FF-4E5C8D3FC870}" type="slidenum">
              <a:rPr lang="en-US" sz="1400"/>
              <a:pPr/>
              <a:t>22</a:t>
            </a:fld>
            <a:endParaRPr lang="en-US" sz="1400"/>
          </a:p>
        </p:txBody>
      </p:sp>
      <p:cxnSp>
        <p:nvCxnSpPr>
          <p:cNvPr id="115718" name="Straight Arrow Connector 7"/>
          <p:cNvCxnSpPr>
            <a:cxnSpLocks noChangeShapeType="1"/>
          </p:cNvCxnSpPr>
          <p:nvPr/>
        </p:nvCxnSpPr>
        <p:spPr bwMode="auto">
          <a:xfrm>
            <a:off x="1747838" y="1554163"/>
            <a:ext cx="517525" cy="519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5719" name="Straight Arrow Connector 46"/>
          <p:cNvCxnSpPr>
            <a:cxnSpLocks noChangeShapeType="1"/>
          </p:cNvCxnSpPr>
          <p:nvPr/>
        </p:nvCxnSpPr>
        <p:spPr bwMode="auto">
          <a:xfrm>
            <a:off x="5140325" y="4287838"/>
            <a:ext cx="519113" cy="5175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5721" name="Rectangle 1039"/>
          <p:cNvSpPr>
            <a:spLocks noChangeArrowheads="1"/>
          </p:cNvSpPr>
          <p:nvPr/>
        </p:nvSpPr>
        <p:spPr bwMode="auto">
          <a:xfrm>
            <a:off x="1303338" y="6570663"/>
            <a:ext cx="6591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800">
                <a:latin typeface="Calibri" charset="0"/>
                <a:cs typeface="Calibri" charset="0"/>
              </a:rPr>
              <a:t>:eung et al. 2012 </a:t>
            </a:r>
            <a:r>
              <a:rPr lang="en-US" sz="800" i="1">
                <a:latin typeface="Calibri" charset="0"/>
                <a:cs typeface="Calibri" charset="0"/>
              </a:rPr>
              <a:t>A programmable droplet-based microfluidic device applied to multiparameter analysis of single microbes and microbial communities  </a:t>
            </a:r>
          </a:p>
        </p:txBody>
      </p:sp>
    </p:spTree>
    <p:extLst>
      <p:ext uri="{BB962C8B-B14F-4D97-AF65-F5344CB8AC3E}">
        <p14:creationId xmlns:p14="http://schemas.microsoft.com/office/powerpoint/2010/main" val="16993793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3D9719E-169C-2548-A6FB-6FE8BE7D5EE8}" type="slidenum">
              <a:rPr lang="en-US" sz="1400">
                <a:latin typeface="Calibri" charset="0"/>
                <a:cs typeface="Calibri" charset="0"/>
              </a:rPr>
              <a:pPr/>
              <a:t>23</a:t>
            </a:fld>
            <a:endParaRPr lang="en-US" sz="1400">
              <a:latin typeface="Calibri" charset="0"/>
              <a:cs typeface="Calibri" charset="0"/>
            </a:endParaRPr>
          </a:p>
        </p:txBody>
      </p:sp>
      <p:sp>
        <p:nvSpPr>
          <p:cNvPr id="41986" name="Rectangle 1026"/>
          <p:cNvSpPr>
            <a:spLocks noGrp="1" noChangeArrowheads="1"/>
          </p:cNvSpPr>
          <p:nvPr>
            <p:ph type="title"/>
          </p:nvPr>
        </p:nvSpPr>
        <p:spPr>
          <a:xfrm>
            <a:off x="503238" y="52388"/>
            <a:ext cx="8137525" cy="673100"/>
          </a:xfrm>
        </p:spPr>
        <p:txBody>
          <a:bodyPr>
            <a:noAutofit/>
          </a:bodyPr>
          <a:lstStyle/>
          <a:p>
            <a:pPr eaLnBrk="1" hangingPunct="1"/>
            <a:r>
              <a:rPr lang="en-US" dirty="0" smtClean="0">
                <a:solidFill>
                  <a:schemeClr val="tx1"/>
                </a:solidFill>
                <a:latin typeface="Calibri" charset="0"/>
                <a:ea typeface="ＭＳ Ｐゴシック" charset="0"/>
                <a:cs typeface="Calibri" charset="0"/>
              </a:rPr>
              <a:t>Predicting Community Metabolism</a:t>
            </a:r>
            <a:endParaRPr lang="en-US" dirty="0">
              <a:latin typeface="Calibri" charset="0"/>
              <a:ea typeface="ＭＳ Ｐゴシック" charset="0"/>
              <a:cs typeface="Calibri" charset="0"/>
            </a:endParaRPr>
          </a:p>
        </p:txBody>
      </p:sp>
      <p:grpSp>
        <p:nvGrpSpPr>
          <p:cNvPr id="2" name="Group 1"/>
          <p:cNvGrpSpPr/>
          <p:nvPr/>
        </p:nvGrpSpPr>
        <p:grpSpPr>
          <a:xfrm>
            <a:off x="1035050" y="1017588"/>
            <a:ext cx="7089775" cy="5138737"/>
            <a:chOff x="1035050" y="1017588"/>
            <a:chExt cx="7089775" cy="5138737"/>
          </a:xfrm>
        </p:grpSpPr>
        <p:pic>
          <p:nvPicPr>
            <p:cNvPr id="41987" name="Picture 4"/>
            <p:cNvPicPr>
              <a:picLocks noChangeAspect="1" noChangeArrowheads="1"/>
            </p:cNvPicPr>
            <p:nvPr/>
          </p:nvPicPr>
          <p:blipFill>
            <a:blip r:embed="rId3">
              <a:extLst>
                <a:ext uri="{28A0092B-C50C-407E-A947-70E740481C1C}">
                  <a14:useLocalDpi xmlns:a14="http://schemas.microsoft.com/office/drawing/2010/main" val="0"/>
                </a:ext>
              </a:extLst>
            </a:blip>
            <a:srcRect t="3709" r="4715" b="34186"/>
            <a:stretch>
              <a:fillRect/>
            </a:stretch>
          </p:blipFill>
          <p:spPr bwMode="auto">
            <a:xfrm rot="10800000">
              <a:off x="4049713" y="1017588"/>
              <a:ext cx="1100137"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pic>
        <p:cxnSp>
          <p:nvCxnSpPr>
            <p:cNvPr id="41988" name="Straight Arrow Connector 7"/>
            <p:cNvCxnSpPr>
              <a:cxnSpLocks noChangeShapeType="1"/>
            </p:cNvCxnSpPr>
            <p:nvPr/>
          </p:nvCxnSpPr>
          <p:spPr bwMode="auto">
            <a:xfrm>
              <a:off x="5151438" y="2049463"/>
              <a:ext cx="568325" cy="56832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89" name="Straight Arrow Connector 7"/>
            <p:cNvCxnSpPr>
              <a:cxnSpLocks noChangeShapeType="1"/>
            </p:cNvCxnSpPr>
            <p:nvPr/>
          </p:nvCxnSpPr>
          <p:spPr bwMode="auto">
            <a:xfrm flipH="1">
              <a:off x="3482975" y="2049463"/>
              <a:ext cx="566738" cy="56832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990" name="Rectangle 46"/>
            <p:cNvSpPr>
              <a:spLocks noChangeArrowheads="1"/>
            </p:cNvSpPr>
            <p:nvPr/>
          </p:nvSpPr>
          <p:spPr bwMode="auto">
            <a:xfrm>
              <a:off x="2605088" y="2682875"/>
              <a:ext cx="1665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a:latin typeface="Calibri" charset="0"/>
                  <a:cs typeface="Calibri" charset="0"/>
                </a:rPr>
                <a:t>Plurality Sequencing</a:t>
              </a:r>
              <a:endParaRPr lang="en-US" sz="1400"/>
            </a:p>
          </p:txBody>
        </p:sp>
        <p:sp>
          <p:nvSpPr>
            <p:cNvPr id="41991" name="Rectangle 47"/>
            <p:cNvSpPr>
              <a:spLocks noChangeArrowheads="1"/>
            </p:cNvSpPr>
            <p:nvPr/>
          </p:nvSpPr>
          <p:spPr bwMode="auto">
            <a:xfrm>
              <a:off x="4924425" y="2682875"/>
              <a:ext cx="182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a:latin typeface="Calibri" charset="0"/>
                  <a:cs typeface="Calibri" charset="0"/>
                </a:rPr>
                <a:t>Single-Cell Sequencing</a:t>
              </a:r>
              <a:endParaRPr lang="en-US" sz="1400"/>
            </a:p>
          </p:txBody>
        </p:sp>
        <p:grpSp>
          <p:nvGrpSpPr>
            <p:cNvPr id="41992" name="Group 31"/>
            <p:cNvGrpSpPr>
              <a:grpSpLocks/>
            </p:cNvGrpSpPr>
            <p:nvPr/>
          </p:nvGrpSpPr>
          <p:grpSpPr bwMode="auto">
            <a:xfrm>
              <a:off x="1328738" y="3062288"/>
              <a:ext cx="1868487" cy="1676400"/>
              <a:chOff x="51302" y="3316665"/>
              <a:chExt cx="2034438" cy="1824110"/>
            </a:xfrm>
          </p:grpSpPr>
          <p:pic>
            <p:nvPicPr>
              <p:cNvPr id="42012" name="Picture 5" descr="pattern"/>
              <p:cNvPicPr>
                <a:picLocks noChangeAspect="1" noChangeArrowheads="1"/>
              </p:cNvPicPr>
              <p:nvPr/>
            </p:nvPicPr>
            <p:blipFill>
              <a:blip r:embed="rId4">
                <a:extLst>
                  <a:ext uri="{28A0092B-C50C-407E-A947-70E740481C1C}">
                    <a14:useLocalDpi xmlns:a14="http://schemas.microsoft.com/office/drawing/2010/main" val="0"/>
                  </a:ext>
                </a:extLst>
              </a:blip>
              <a:srcRect l="16667" t="13637" r="8824" b="40909"/>
              <a:stretch>
                <a:fillRect/>
              </a:stretch>
            </p:blipFill>
            <p:spPr bwMode="auto">
              <a:xfrm>
                <a:off x="51302" y="3710374"/>
                <a:ext cx="1812558" cy="1430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013" name="Straight Arrow Connector 7"/>
              <p:cNvCxnSpPr>
                <a:cxnSpLocks noChangeShapeType="1"/>
              </p:cNvCxnSpPr>
              <p:nvPr/>
            </p:nvCxnSpPr>
            <p:spPr bwMode="auto">
              <a:xfrm flipH="1">
                <a:off x="1468312" y="3316665"/>
                <a:ext cx="617428" cy="61932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1993" name="Group 54"/>
            <p:cNvGrpSpPr>
              <a:grpSpLocks/>
            </p:cNvGrpSpPr>
            <p:nvPr/>
          </p:nvGrpSpPr>
          <p:grpSpPr bwMode="auto">
            <a:xfrm flipH="1">
              <a:off x="5964238" y="3062288"/>
              <a:ext cx="1868487" cy="1676400"/>
              <a:chOff x="51302" y="3316665"/>
              <a:chExt cx="2034438" cy="1824110"/>
            </a:xfrm>
          </p:grpSpPr>
          <p:pic>
            <p:nvPicPr>
              <p:cNvPr id="42010" name="Picture 5" descr="pattern"/>
              <p:cNvPicPr>
                <a:picLocks noChangeAspect="1" noChangeArrowheads="1"/>
              </p:cNvPicPr>
              <p:nvPr/>
            </p:nvPicPr>
            <p:blipFill>
              <a:blip r:embed="rId4">
                <a:extLst>
                  <a:ext uri="{28A0092B-C50C-407E-A947-70E740481C1C}">
                    <a14:useLocalDpi xmlns:a14="http://schemas.microsoft.com/office/drawing/2010/main" val="0"/>
                  </a:ext>
                </a:extLst>
              </a:blip>
              <a:srcRect l="16667" t="13637" r="8824" b="40909"/>
              <a:stretch>
                <a:fillRect/>
              </a:stretch>
            </p:blipFill>
            <p:spPr bwMode="auto">
              <a:xfrm>
                <a:off x="51302" y="3710374"/>
                <a:ext cx="1812558" cy="1430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011" name="Straight Arrow Connector 7"/>
              <p:cNvCxnSpPr>
                <a:cxnSpLocks noChangeShapeType="1"/>
              </p:cNvCxnSpPr>
              <p:nvPr/>
            </p:nvCxnSpPr>
            <p:spPr bwMode="auto">
              <a:xfrm flipH="1">
                <a:off x="1468312" y="3316665"/>
                <a:ext cx="617428" cy="61932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41994" name="Straight Arrow Connector 58"/>
            <p:cNvCxnSpPr>
              <a:cxnSpLocks noChangeShapeType="1"/>
            </p:cNvCxnSpPr>
            <p:nvPr/>
          </p:nvCxnSpPr>
          <p:spPr bwMode="auto">
            <a:xfrm>
              <a:off x="3062288" y="3992563"/>
              <a:ext cx="3036887" cy="0"/>
            </a:xfrm>
            <a:prstGeom prst="straightConnector1">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41995" name="Rectangle 61"/>
            <p:cNvSpPr>
              <a:spLocks noChangeArrowheads="1"/>
            </p:cNvSpPr>
            <p:nvPr/>
          </p:nvSpPr>
          <p:spPr bwMode="auto">
            <a:xfrm>
              <a:off x="3768820" y="3687763"/>
              <a:ext cx="15682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dirty="0" smtClean="0">
                  <a:latin typeface="Calibri" charset="0"/>
                  <a:cs typeface="Calibri" charset="0"/>
                </a:rPr>
                <a:t>Taxonomic Binning</a:t>
              </a:r>
              <a:endParaRPr lang="en-US" sz="1400" dirty="0"/>
            </a:p>
          </p:txBody>
        </p:sp>
        <p:cxnSp>
          <p:nvCxnSpPr>
            <p:cNvPr id="41996" name="Straight Connector 2"/>
            <p:cNvCxnSpPr>
              <a:cxnSpLocks noChangeShapeType="1"/>
            </p:cNvCxnSpPr>
            <p:nvPr/>
          </p:nvCxnSpPr>
          <p:spPr bwMode="auto">
            <a:xfrm flipH="1">
              <a:off x="1046163" y="4645025"/>
              <a:ext cx="788987" cy="787400"/>
            </a:xfrm>
            <a:prstGeom prst="line">
              <a:avLst/>
            </a:prstGeom>
            <a:noFill/>
            <a:ln w="28575">
              <a:solidFill>
                <a:schemeClr val="tx1"/>
              </a:solidFill>
              <a:round/>
              <a:headEnd/>
              <a:tailEnd/>
            </a:ln>
          </p:spPr>
        </p:cxnSp>
        <p:cxnSp>
          <p:nvCxnSpPr>
            <p:cNvPr id="41997" name="Straight Connector 4"/>
            <p:cNvCxnSpPr>
              <a:cxnSpLocks noChangeShapeType="1"/>
            </p:cNvCxnSpPr>
            <p:nvPr/>
          </p:nvCxnSpPr>
          <p:spPr bwMode="auto">
            <a:xfrm>
              <a:off x="1035050" y="5432425"/>
              <a:ext cx="2398713" cy="0"/>
            </a:xfrm>
            <a:prstGeom prst="line">
              <a:avLst/>
            </a:prstGeom>
            <a:noFill/>
            <a:ln w="28575">
              <a:solidFill>
                <a:schemeClr val="tx1"/>
              </a:solidFill>
              <a:round/>
              <a:headEnd/>
              <a:tailEnd/>
            </a:ln>
          </p:spPr>
        </p:cxnSp>
        <p:cxnSp>
          <p:nvCxnSpPr>
            <p:cNvPr id="41998" name="Straight Connector 34"/>
            <p:cNvCxnSpPr>
              <a:cxnSpLocks noChangeShapeType="1"/>
            </p:cNvCxnSpPr>
            <p:nvPr/>
          </p:nvCxnSpPr>
          <p:spPr bwMode="auto">
            <a:xfrm flipH="1" flipV="1">
              <a:off x="7337425" y="4632325"/>
              <a:ext cx="787400" cy="787400"/>
            </a:xfrm>
            <a:prstGeom prst="line">
              <a:avLst/>
            </a:prstGeom>
            <a:noFill/>
            <a:ln w="28575">
              <a:solidFill>
                <a:schemeClr val="tx1"/>
              </a:solidFill>
              <a:round/>
              <a:headEnd/>
              <a:tailEnd/>
            </a:ln>
          </p:spPr>
        </p:cxnSp>
        <p:grpSp>
          <p:nvGrpSpPr>
            <p:cNvPr id="41999" name="Group 2"/>
            <p:cNvGrpSpPr>
              <a:grpSpLocks/>
            </p:cNvGrpSpPr>
            <p:nvPr/>
          </p:nvGrpSpPr>
          <p:grpSpPr bwMode="auto">
            <a:xfrm>
              <a:off x="3433763" y="4519613"/>
              <a:ext cx="2284412" cy="1636712"/>
              <a:chOff x="3016994" y="3115508"/>
              <a:chExt cx="2652464" cy="1899554"/>
            </a:xfrm>
          </p:grpSpPr>
          <p:pic>
            <p:nvPicPr>
              <p:cNvPr id="42001" name="Picture 21" descr="KEGG_nitrogen.jpg"/>
              <p:cNvPicPr>
                <a:picLocks noChangeAspect="1"/>
              </p:cNvPicPr>
              <p:nvPr/>
            </p:nvPicPr>
            <p:blipFill>
              <a:blip r:embed="rId5">
                <a:extLst>
                  <a:ext uri="{28A0092B-C50C-407E-A947-70E740481C1C}">
                    <a14:useLocalDpi xmlns:a14="http://schemas.microsoft.com/office/drawing/2010/main" val="0"/>
                  </a:ext>
                </a:extLst>
              </a:blip>
              <a:srcRect b="10872"/>
              <a:stretch>
                <a:fillRect/>
              </a:stretch>
            </p:blipFill>
            <p:spPr bwMode="auto">
              <a:xfrm>
                <a:off x="3351041" y="3159459"/>
                <a:ext cx="1935349" cy="17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02" name="Group 25"/>
              <p:cNvGrpSpPr>
                <a:grpSpLocks/>
              </p:cNvGrpSpPr>
              <p:nvPr/>
            </p:nvGrpSpPr>
            <p:grpSpPr bwMode="auto">
              <a:xfrm>
                <a:off x="3016994" y="3115508"/>
                <a:ext cx="2652464" cy="1899554"/>
                <a:chOff x="1962150" y="841375"/>
                <a:chExt cx="6823556" cy="4886325"/>
              </a:xfrm>
            </p:grpSpPr>
            <p:sp>
              <p:nvSpPr>
                <p:cNvPr id="42003" name="Rounded Rectangle 8"/>
                <p:cNvSpPr>
                  <a:spLocks noChangeArrowheads="1"/>
                </p:cNvSpPr>
                <p:nvPr/>
              </p:nvSpPr>
              <p:spPr bwMode="auto">
                <a:xfrm>
                  <a:off x="1962150" y="841375"/>
                  <a:ext cx="3892550" cy="1876425"/>
                </a:xfrm>
                <a:prstGeom prst="roundRect">
                  <a:avLst>
                    <a:gd name="adj" fmla="val 6032"/>
                  </a:avLst>
                </a:prstGeom>
                <a:solidFill>
                  <a:srgbClr val="FC0A0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04" name="Rounded Rectangle 11"/>
                <p:cNvSpPr>
                  <a:spLocks noChangeArrowheads="1"/>
                </p:cNvSpPr>
                <p:nvPr/>
              </p:nvSpPr>
              <p:spPr bwMode="auto">
                <a:xfrm>
                  <a:off x="5918200" y="850899"/>
                  <a:ext cx="2867506" cy="1866900"/>
                </a:xfrm>
                <a:prstGeom prst="roundRect">
                  <a:avLst>
                    <a:gd name="adj" fmla="val 6032"/>
                  </a:avLst>
                </a:prstGeom>
                <a:solidFill>
                  <a:srgbClr val="FF8E07">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2005" name="Group 23"/>
                <p:cNvGrpSpPr>
                  <a:grpSpLocks/>
                </p:cNvGrpSpPr>
                <p:nvPr/>
              </p:nvGrpSpPr>
              <p:grpSpPr bwMode="auto">
                <a:xfrm>
                  <a:off x="1962150" y="2781300"/>
                  <a:ext cx="6823556" cy="2946400"/>
                  <a:chOff x="1962150" y="2781300"/>
                  <a:chExt cx="6823556" cy="3009900"/>
                </a:xfrm>
              </p:grpSpPr>
              <p:sp>
                <p:nvSpPr>
                  <p:cNvPr id="42007" name="Rounded Rectangle 12"/>
                  <p:cNvSpPr>
                    <a:spLocks noChangeArrowheads="1"/>
                  </p:cNvSpPr>
                  <p:nvPr/>
                </p:nvSpPr>
                <p:spPr bwMode="auto">
                  <a:xfrm>
                    <a:off x="5197475" y="4102100"/>
                    <a:ext cx="1701800" cy="1689100"/>
                  </a:xfrm>
                  <a:prstGeom prst="roundRect">
                    <a:avLst>
                      <a:gd name="adj" fmla="val 6032"/>
                    </a:avLst>
                  </a:prstGeom>
                  <a:solidFill>
                    <a:srgbClr val="02D5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08" name="Rounded Rectangle 9"/>
                  <p:cNvSpPr>
                    <a:spLocks noChangeArrowheads="1"/>
                  </p:cNvSpPr>
                  <p:nvPr/>
                </p:nvSpPr>
                <p:spPr bwMode="auto">
                  <a:xfrm>
                    <a:off x="6959600" y="2781300"/>
                    <a:ext cx="1826106" cy="3009900"/>
                  </a:xfrm>
                  <a:prstGeom prst="roundRect">
                    <a:avLst>
                      <a:gd name="adj" fmla="val 6032"/>
                    </a:avLst>
                  </a:prstGeom>
                  <a:solidFill>
                    <a:srgbClr val="12007B">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09" name="Rounded Rectangle 13"/>
                  <p:cNvSpPr>
                    <a:spLocks noChangeArrowheads="1"/>
                  </p:cNvSpPr>
                  <p:nvPr/>
                </p:nvSpPr>
                <p:spPr bwMode="auto">
                  <a:xfrm>
                    <a:off x="1962150" y="2781300"/>
                    <a:ext cx="3162299" cy="3009900"/>
                  </a:xfrm>
                  <a:prstGeom prst="roundRect">
                    <a:avLst>
                      <a:gd name="adj" fmla="val 6032"/>
                    </a:avLst>
                  </a:prstGeom>
                  <a:solidFill>
                    <a:srgbClr val="77FF56">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006" name="Rounded Rectangle 14"/>
                <p:cNvSpPr>
                  <a:spLocks noChangeArrowheads="1"/>
                </p:cNvSpPr>
                <p:nvPr/>
              </p:nvSpPr>
              <p:spPr bwMode="auto">
                <a:xfrm>
                  <a:off x="5194300" y="2781300"/>
                  <a:ext cx="1689100" cy="1270000"/>
                </a:xfrm>
                <a:prstGeom prst="roundRect">
                  <a:avLst>
                    <a:gd name="adj" fmla="val 6032"/>
                  </a:avLst>
                </a:prstGeom>
                <a:solidFill>
                  <a:srgbClr val="FDF100">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42000" name="Straight Connector 37"/>
            <p:cNvCxnSpPr>
              <a:cxnSpLocks noChangeShapeType="1"/>
            </p:cNvCxnSpPr>
            <p:nvPr/>
          </p:nvCxnSpPr>
          <p:spPr bwMode="auto">
            <a:xfrm>
              <a:off x="5715000" y="5419725"/>
              <a:ext cx="2398713" cy="0"/>
            </a:xfrm>
            <a:prstGeom prst="line">
              <a:avLst/>
            </a:prstGeom>
            <a:noFill/>
            <a:ln w="28575">
              <a:solidFill>
                <a:schemeClr val="tx1"/>
              </a:solidFill>
              <a:round/>
              <a:headEnd/>
              <a:tailEnd/>
            </a:ln>
          </p:spPr>
        </p:cxnSp>
        <p:sp>
          <p:nvSpPr>
            <p:cNvPr id="31" name="Rectangle 67"/>
            <p:cNvSpPr>
              <a:spLocks noChangeArrowheads="1"/>
            </p:cNvSpPr>
            <p:nvPr/>
          </p:nvSpPr>
          <p:spPr bwMode="auto">
            <a:xfrm>
              <a:off x="1638976" y="5628467"/>
              <a:ext cx="676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000" dirty="0" smtClean="0">
                  <a:latin typeface="Arial"/>
                  <a:cs typeface="Arial"/>
                </a:rPr>
                <a:t>Pathway </a:t>
              </a:r>
            </a:p>
            <a:p>
              <a:pPr algn="ctr"/>
              <a:r>
                <a:rPr lang="en-US" sz="1000" dirty="0" smtClean="0">
                  <a:latin typeface="Arial"/>
                  <a:cs typeface="Arial"/>
                </a:rPr>
                <a:t>Analysis</a:t>
              </a:r>
              <a:endParaRPr lang="en-US" sz="1000" dirty="0">
                <a:latin typeface="Arial"/>
                <a:cs typeface="Arial"/>
              </a:endParaRPr>
            </a:p>
          </p:txBody>
        </p:sp>
        <p:sp>
          <p:nvSpPr>
            <p:cNvPr id="32" name="Rectangle 65"/>
            <p:cNvSpPr>
              <a:spLocks noChangeArrowheads="1"/>
            </p:cNvSpPr>
            <p:nvPr/>
          </p:nvSpPr>
          <p:spPr bwMode="auto">
            <a:xfrm>
              <a:off x="6294185" y="5628467"/>
              <a:ext cx="933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000" dirty="0">
                  <a:latin typeface="Arial"/>
                  <a:cs typeface="Arial"/>
                </a:rPr>
                <a:t>Simulated </a:t>
              </a:r>
            </a:p>
            <a:p>
              <a:pPr algn="ctr"/>
              <a:r>
                <a:rPr lang="en-US" sz="1000" dirty="0" err="1" smtClean="0">
                  <a:latin typeface="Arial"/>
                  <a:cs typeface="Arial"/>
                </a:rPr>
                <a:t>Metagenome</a:t>
              </a:r>
              <a:endParaRPr lang="en-US" sz="1000" dirty="0">
                <a:latin typeface="Arial"/>
                <a:cs typeface="Arial"/>
              </a:endParaRPr>
            </a:p>
          </p:txBody>
        </p:sp>
      </p:grpSp>
    </p:spTree>
    <p:extLst>
      <p:ext uri="{BB962C8B-B14F-4D97-AF65-F5344CB8AC3E}">
        <p14:creationId xmlns:p14="http://schemas.microsoft.com/office/powerpoint/2010/main" val="2675373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685800" y="152400"/>
            <a:ext cx="7772400" cy="1143000"/>
          </a:xfrm>
        </p:spPr>
        <p:txBody>
          <a:bodyPr/>
          <a:lstStyle/>
          <a:p>
            <a:pPr eaLnBrk="1" hangingPunct="1"/>
            <a:r>
              <a:rPr lang="en-US" dirty="0">
                <a:latin typeface="Calibri" charset="0"/>
                <a:ea typeface="Calibri" charset="0"/>
                <a:cs typeface="Calibri" charset="0"/>
              </a:rPr>
              <a:t>Overview</a:t>
            </a:r>
          </a:p>
        </p:txBody>
      </p:sp>
      <p:sp>
        <p:nvSpPr>
          <p:cNvPr id="18435" name="Rectangle 1027"/>
          <p:cNvSpPr>
            <a:spLocks noGrp="1" noChangeArrowheads="1"/>
          </p:cNvSpPr>
          <p:nvPr>
            <p:ph type="body" idx="1"/>
          </p:nvPr>
        </p:nvSpPr>
        <p:spPr/>
        <p:txBody>
          <a:bodyPr/>
          <a:lstStyle/>
          <a:p>
            <a:pPr eaLnBrk="1" hangingPunct="1"/>
            <a:endParaRPr lang="en-US" dirty="0">
              <a:latin typeface="Calibri" charset="0"/>
              <a:ea typeface="Calibri" charset="0"/>
              <a:cs typeface="Calibri" charset="0"/>
            </a:endParaRPr>
          </a:p>
          <a:p>
            <a:pPr eaLnBrk="1" hangingPunct="1"/>
            <a:endParaRPr lang="en-US" dirty="0">
              <a:latin typeface="Calibri" charset="0"/>
              <a:ea typeface="Calibri" charset="0"/>
              <a:cs typeface="Calibri" charset="0"/>
            </a:endParaRPr>
          </a:p>
        </p:txBody>
      </p:sp>
      <p:sp>
        <p:nvSpPr>
          <p:cNvPr id="18436" name="Rectangle 1028"/>
          <p:cNvSpPr>
            <a:spLocks noChangeArrowheads="1"/>
          </p:cNvSpPr>
          <p:nvPr/>
        </p:nvSpPr>
        <p:spPr bwMode="auto">
          <a:xfrm>
            <a:off x="215900" y="1158026"/>
            <a:ext cx="8610600" cy="5029200"/>
          </a:xfrm>
          <a:prstGeom prst="rect">
            <a:avLst/>
          </a:prstGeom>
          <a:noFill/>
          <a:ln w="9525">
            <a:noFill/>
            <a:miter lim="800000"/>
            <a:headEnd/>
            <a:tailEnd/>
          </a:ln>
        </p:spPr>
        <p:txBody>
          <a:bodyPr>
            <a:prstTxWarp prst="textNoShape">
              <a:avLst/>
            </a:prstTxWarp>
          </a:bodyPr>
          <a:lstStyle/>
          <a:p>
            <a:pPr>
              <a:spcBef>
                <a:spcPct val="20000"/>
              </a:spcBef>
            </a:pPr>
            <a:endParaRPr lang="en-US" sz="3200" dirty="0" smtClean="0">
              <a:solidFill>
                <a:schemeClr val="bg1">
                  <a:lumMod val="75000"/>
                </a:schemeClr>
              </a:solidFill>
              <a:latin typeface="Calibri" charset="0"/>
              <a:ea typeface="Calibri" charset="0"/>
              <a:cs typeface="Calibri" charset="0"/>
            </a:endParaRPr>
          </a:p>
          <a:p>
            <a:pPr marL="342900" indent="-342900">
              <a:spcBef>
                <a:spcPct val="20000"/>
              </a:spcBef>
              <a:buFontTx/>
              <a:buChar char="•"/>
            </a:pPr>
            <a:r>
              <a:rPr lang="en-US" sz="3200" dirty="0" smtClean="0">
                <a:solidFill>
                  <a:schemeClr val="bg1">
                    <a:lumMod val="75000"/>
                  </a:schemeClr>
                </a:solidFill>
                <a:latin typeface="Calibri" charset="0"/>
                <a:ea typeface="Calibri" charset="0"/>
                <a:cs typeface="Calibri" charset="0"/>
              </a:rPr>
              <a:t>Through the looking glass…</a:t>
            </a:r>
          </a:p>
          <a:p>
            <a:pPr marL="342900" indent="-342900">
              <a:spcBef>
                <a:spcPct val="20000"/>
              </a:spcBef>
              <a:buFontTx/>
              <a:buChar char="•"/>
            </a:pPr>
            <a:endParaRPr lang="en-US" sz="3200" dirty="0" smtClean="0">
              <a:latin typeface="Calibri" charset="0"/>
              <a:ea typeface="Calibri" charset="0"/>
              <a:cs typeface="Calibri" charset="0"/>
            </a:endParaRPr>
          </a:p>
          <a:p>
            <a:pPr marL="342900" indent="-342900">
              <a:spcBef>
                <a:spcPct val="20000"/>
              </a:spcBef>
              <a:buFontTx/>
              <a:buChar char="•"/>
            </a:pPr>
            <a:r>
              <a:rPr lang="en-US" sz="3200" dirty="0" err="1">
                <a:latin typeface="Calibri" charset="0"/>
                <a:cs typeface="Calibri" charset="0"/>
              </a:rPr>
              <a:t>MetaPathways</a:t>
            </a:r>
            <a:r>
              <a:rPr lang="en-US" sz="3200" dirty="0">
                <a:latin typeface="Calibri" charset="0"/>
                <a:cs typeface="Calibri" charset="0"/>
              </a:rPr>
              <a:t> Pipeline Development</a:t>
            </a:r>
            <a:endParaRPr lang="en-US" sz="3200" dirty="0">
              <a:latin typeface="Calibri" charset="0"/>
              <a:ea typeface="Calibri" charset="0"/>
              <a:cs typeface="Calibri" charset="0"/>
            </a:endParaRPr>
          </a:p>
          <a:p>
            <a:pPr marL="342900" indent="-342900">
              <a:spcBef>
                <a:spcPct val="20000"/>
              </a:spcBef>
              <a:buFontTx/>
              <a:buChar char="•"/>
            </a:pPr>
            <a:endParaRPr lang="en-US" sz="3200" dirty="0" smtClean="0">
              <a:solidFill>
                <a:srgbClr val="BFBFBF"/>
              </a:solidFill>
              <a:latin typeface="Calibri" charset="0"/>
              <a:cs typeface="Calibri" charset="0"/>
            </a:endParaRPr>
          </a:p>
          <a:p>
            <a:pPr marL="342900" indent="-342900">
              <a:spcBef>
                <a:spcPct val="20000"/>
              </a:spcBef>
              <a:buFontTx/>
              <a:buChar char="•"/>
            </a:pPr>
            <a:r>
              <a:rPr lang="en-US" sz="3200" dirty="0" smtClean="0">
                <a:solidFill>
                  <a:srgbClr val="BFBFBF"/>
                </a:solidFill>
                <a:latin typeface="Calibri" charset="0"/>
                <a:cs typeface="Calibri" charset="0"/>
              </a:rPr>
              <a:t>Hawaii Ocean Time Series</a:t>
            </a:r>
            <a:endParaRPr lang="en-US" sz="3200" dirty="0">
              <a:solidFill>
                <a:srgbClr val="BFBFBF"/>
              </a:solidFill>
              <a:latin typeface="Calibri" charset="0"/>
              <a:cs typeface="Calibri" charset="0"/>
            </a:endParaRPr>
          </a:p>
          <a:p>
            <a:pPr marL="342900" indent="-342900" eaLnBrk="1" hangingPunct="1">
              <a:spcBef>
                <a:spcPct val="20000"/>
              </a:spcBef>
              <a:buFontTx/>
              <a:buChar char="•"/>
            </a:pPr>
            <a:endParaRPr lang="en-US" sz="3200" dirty="0" smtClean="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p:txBody>
      </p:sp>
      <p:sp>
        <p:nvSpPr>
          <p:cNvPr id="18437" name="Slide Number Placeholder 5"/>
          <p:cNvSpPr>
            <a:spLocks noGrp="1"/>
          </p:cNvSpPr>
          <p:nvPr>
            <p:ph type="sldNum" sz="quarter" idx="12"/>
          </p:nvPr>
        </p:nvSpPr>
        <p:spPr>
          <a:noFill/>
        </p:spPr>
        <p:txBody>
          <a:bodyPr/>
          <a:lstStyle/>
          <a:p>
            <a:fld id="{3939EB87-CFFF-824A-B010-BDBE788B5D31}" type="slidenum">
              <a:rPr lang="en-US" smtClean="0">
                <a:latin typeface="Calibri" charset="0"/>
                <a:ea typeface="Calibri" charset="0"/>
                <a:cs typeface="Calibri" charset="0"/>
              </a:rPr>
              <a:pPr/>
              <a:t>24</a:t>
            </a:fld>
            <a:endParaRPr lang="en-US" smtClean="0">
              <a:latin typeface="Calibri" charset="0"/>
              <a:ea typeface="Calibri" charset="0"/>
              <a:cs typeface="Calibri" charset="0"/>
            </a:endParaRPr>
          </a:p>
        </p:txBody>
      </p:sp>
    </p:spTree>
    <p:extLst>
      <p:ext uri="{BB962C8B-B14F-4D97-AF65-F5344CB8AC3E}">
        <p14:creationId xmlns:p14="http://schemas.microsoft.com/office/powerpoint/2010/main" val="122600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033"/>
          <p:cNvSpPr>
            <a:spLocks noChangeArrowheads="1"/>
          </p:cNvSpPr>
          <p:nvPr/>
        </p:nvSpPr>
        <p:spPr bwMode="auto">
          <a:xfrm rot="-5400000">
            <a:off x="1297782" y="2853531"/>
            <a:ext cx="1884362" cy="1470025"/>
          </a:xfrm>
          <a:prstGeom prst="rect">
            <a:avLst/>
          </a:prstGeom>
          <a:solidFill>
            <a:schemeClr val="bg1"/>
          </a:solidFill>
          <a:ln w="19050">
            <a:solidFill>
              <a:schemeClr val="tx1"/>
            </a:solidFill>
            <a:miter lim="800000"/>
            <a:headEnd/>
            <a:tailEnd/>
          </a:ln>
        </p:spPr>
        <p:txBody>
          <a:bodyPr wrap="none" anchor="ctr"/>
          <a:lstStyle/>
          <a:p>
            <a:endParaRPr lang="en-US" sz="1100">
              <a:latin typeface="Calibri" charset="0"/>
              <a:cs typeface="Calibri" charset="0"/>
            </a:endParaRPr>
          </a:p>
        </p:txBody>
      </p:sp>
      <p:sp>
        <p:nvSpPr>
          <p:cNvPr id="45058" name="Rectangle 1033"/>
          <p:cNvSpPr>
            <a:spLocks noChangeArrowheads="1"/>
          </p:cNvSpPr>
          <p:nvPr/>
        </p:nvSpPr>
        <p:spPr bwMode="auto">
          <a:xfrm rot="-5400000">
            <a:off x="1215232" y="2770981"/>
            <a:ext cx="1885950" cy="1471613"/>
          </a:xfrm>
          <a:prstGeom prst="rect">
            <a:avLst/>
          </a:prstGeom>
          <a:solidFill>
            <a:schemeClr val="bg1"/>
          </a:solidFill>
          <a:ln w="19050">
            <a:solidFill>
              <a:schemeClr val="tx1"/>
            </a:solidFill>
            <a:miter lim="800000"/>
            <a:headEnd/>
            <a:tailEnd/>
          </a:ln>
        </p:spPr>
        <p:txBody>
          <a:bodyPr wrap="none" anchor="ctr"/>
          <a:lstStyle/>
          <a:p>
            <a:endParaRPr lang="en-US" sz="1100">
              <a:latin typeface="Calibri" charset="0"/>
              <a:cs typeface="Calibri" charset="0"/>
            </a:endParaRPr>
          </a:p>
        </p:txBody>
      </p:sp>
      <p:grpSp>
        <p:nvGrpSpPr>
          <p:cNvPr id="45059" name="Group 74"/>
          <p:cNvGrpSpPr>
            <a:grpSpLocks/>
          </p:cNvGrpSpPr>
          <p:nvPr/>
        </p:nvGrpSpPr>
        <p:grpSpPr bwMode="auto">
          <a:xfrm>
            <a:off x="1341438" y="2492375"/>
            <a:ext cx="1470025" cy="1885950"/>
            <a:chOff x="1401809" y="2531658"/>
            <a:chExt cx="1470392" cy="1885712"/>
          </a:xfrm>
        </p:grpSpPr>
        <p:sp>
          <p:nvSpPr>
            <p:cNvPr id="45139" name="Rectangle 1033"/>
            <p:cNvSpPr>
              <a:spLocks noChangeArrowheads="1"/>
            </p:cNvSpPr>
            <p:nvPr/>
          </p:nvSpPr>
          <p:spPr bwMode="auto">
            <a:xfrm rot="-5400000">
              <a:off x="1194149" y="2739318"/>
              <a:ext cx="1885712" cy="1470392"/>
            </a:xfrm>
            <a:prstGeom prst="rect">
              <a:avLst/>
            </a:prstGeom>
            <a:solidFill>
              <a:schemeClr val="bg1"/>
            </a:solidFill>
            <a:ln w="19050">
              <a:solidFill>
                <a:schemeClr val="tx1"/>
              </a:solidFill>
              <a:miter lim="800000"/>
              <a:headEnd/>
              <a:tailEnd/>
            </a:ln>
          </p:spPr>
          <p:txBody>
            <a:bodyPr wrap="none" anchor="ctr"/>
            <a:lstStyle/>
            <a:p>
              <a:endParaRPr lang="en-US" sz="1100">
                <a:latin typeface="Calibri" charset="0"/>
                <a:cs typeface="Calibri" charset="0"/>
              </a:endParaRPr>
            </a:p>
          </p:txBody>
        </p:sp>
        <p:sp>
          <p:nvSpPr>
            <p:cNvPr id="45140" name="Rectangle 69"/>
            <p:cNvSpPr>
              <a:spLocks noChangeArrowheads="1"/>
            </p:cNvSpPr>
            <p:nvPr/>
          </p:nvSpPr>
          <p:spPr bwMode="auto">
            <a:xfrm>
              <a:off x="1541831" y="3801085"/>
              <a:ext cx="1174020" cy="453002"/>
            </a:xfrm>
            <a:prstGeom prst="rect">
              <a:avLst/>
            </a:prstGeom>
            <a:solidFill>
              <a:srgbClr val="FFFFFF"/>
            </a:solidFill>
            <a:ln w="19050">
              <a:solidFill>
                <a:schemeClr val="tx1"/>
              </a:solidFill>
              <a:round/>
              <a:headEnd/>
              <a:tailEnd/>
            </a:ln>
          </p:spPr>
          <p:txBody>
            <a:bodyPr/>
            <a:lstStyle/>
            <a:p>
              <a:endParaRPr lang="en-US" sz="1100">
                <a:latin typeface="Calibri" charset="0"/>
                <a:cs typeface="Calibri" charset="0"/>
              </a:endParaRPr>
            </a:p>
          </p:txBody>
        </p:sp>
        <p:sp>
          <p:nvSpPr>
            <p:cNvPr id="45141" name="TextBox 70"/>
            <p:cNvSpPr txBox="1">
              <a:spLocks noChangeArrowheads="1"/>
            </p:cNvSpPr>
            <p:nvPr/>
          </p:nvSpPr>
          <p:spPr bwMode="auto">
            <a:xfrm>
              <a:off x="1620524" y="3900134"/>
              <a:ext cx="10166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 Products</a:t>
              </a:r>
            </a:p>
          </p:txBody>
        </p:sp>
        <p:sp>
          <p:nvSpPr>
            <p:cNvPr id="45142" name="Rectangle 69"/>
            <p:cNvSpPr>
              <a:spLocks noChangeArrowheads="1"/>
            </p:cNvSpPr>
            <p:nvPr/>
          </p:nvSpPr>
          <p:spPr bwMode="auto">
            <a:xfrm>
              <a:off x="1541831" y="3247273"/>
              <a:ext cx="1174020" cy="453002"/>
            </a:xfrm>
            <a:prstGeom prst="rect">
              <a:avLst/>
            </a:prstGeom>
            <a:solidFill>
              <a:srgbClr val="FFFFFF"/>
            </a:solidFill>
            <a:ln w="19050">
              <a:solidFill>
                <a:schemeClr val="tx1"/>
              </a:solidFill>
              <a:round/>
              <a:headEnd/>
              <a:tailEnd/>
            </a:ln>
          </p:spPr>
          <p:txBody>
            <a:bodyPr/>
            <a:lstStyle/>
            <a:p>
              <a:endParaRPr lang="en-US" sz="1100">
                <a:latin typeface="Calibri" charset="0"/>
                <a:cs typeface="Calibri" charset="0"/>
              </a:endParaRPr>
            </a:p>
          </p:txBody>
        </p:sp>
        <p:sp>
          <p:nvSpPr>
            <p:cNvPr id="45143" name="TextBox 70"/>
            <p:cNvSpPr txBox="1">
              <a:spLocks noChangeArrowheads="1"/>
            </p:cNvSpPr>
            <p:nvPr/>
          </p:nvSpPr>
          <p:spPr bwMode="auto">
            <a:xfrm>
              <a:off x="1691126" y="3346322"/>
              <a:ext cx="8754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Genes/ORFs</a:t>
              </a:r>
            </a:p>
          </p:txBody>
        </p:sp>
        <p:cxnSp>
          <p:nvCxnSpPr>
            <p:cNvPr id="72" name="Straight Connector 71"/>
            <p:cNvCxnSpPr/>
            <p:nvPr/>
          </p:nvCxnSpPr>
          <p:spPr>
            <a:xfrm rot="5400000">
              <a:off x="2069540" y="3749911"/>
              <a:ext cx="111111"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145" name="TextBox 70"/>
            <p:cNvSpPr txBox="1">
              <a:spLocks noChangeArrowheads="1"/>
            </p:cNvSpPr>
            <p:nvPr/>
          </p:nvSpPr>
          <p:spPr bwMode="auto">
            <a:xfrm>
              <a:off x="1644601" y="2787575"/>
              <a:ext cx="97678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Genomic Map</a:t>
              </a:r>
            </a:p>
          </p:txBody>
        </p:sp>
        <p:cxnSp>
          <p:nvCxnSpPr>
            <p:cNvPr id="74" name="Straight Connector 73"/>
            <p:cNvCxnSpPr/>
            <p:nvPr/>
          </p:nvCxnSpPr>
          <p:spPr>
            <a:xfrm rot="5400000">
              <a:off x="2074304" y="3191181"/>
              <a:ext cx="111111" cy="1587"/>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50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9754F17-0C96-F449-B29E-6F0A748A4C89}" type="slidenum">
              <a:rPr lang="en-US" sz="1400">
                <a:latin typeface="Calibri" charset="0"/>
                <a:cs typeface="Calibri" charset="0"/>
              </a:rPr>
              <a:pPr/>
              <a:t>25</a:t>
            </a:fld>
            <a:endParaRPr lang="en-US" sz="1400">
              <a:latin typeface="Calibri" charset="0"/>
              <a:cs typeface="Calibri" charset="0"/>
            </a:endParaRPr>
          </a:p>
        </p:txBody>
      </p:sp>
      <p:cxnSp>
        <p:nvCxnSpPr>
          <p:cNvPr id="45061" name="Elbow Connector 67"/>
          <p:cNvCxnSpPr>
            <a:cxnSpLocks noChangeShapeType="1"/>
            <a:endCxn id="45062" idx="0"/>
          </p:cNvCxnSpPr>
          <p:nvPr/>
        </p:nvCxnSpPr>
        <p:spPr bwMode="auto">
          <a:xfrm>
            <a:off x="2973388" y="3297238"/>
            <a:ext cx="968375" cy="481012"/>
          </a:xfrm>
          <a:prstGeom prst="bent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062" name="Decision 78"/>
          <p:cNvSpPr>
            <a:spLocks noChangeArrowheads="1"/>
          </p:cNvSpPr>
          <p:nvPr/>
        </p:nvSpPr>
        <p:spPr bwMode="auto">
          <a:xfrm>
            <a:off x="3133725" y="3778250"/>
            <a:ext cx="1616075" cy="1377950"/>
          </a:xfrm>
          <a:prstGeom prst="flowChartDecision">
            <a:avLst/>
          </a:prstGeom>
          <a:solidFill>
            <a:srgbClr val="54A4DA"/>
          </a:solidFill>
          <a:ln w="19050">
            <a:solidFill>
              <a:schemeClr val="tx1"/>
            </a:solidFill>
            <a:round/>
            <a:headEnd/>
            <a:tailEnd/>
          </a:ln>
        </p:spPr>
        <p:txBody>
          <a:bodyPr/>
          <a:lstStyle/>
          <a:p>
            <a:endParaRPr lang="en-US" sz="1100">
              <a:latin typeface="Calibri" charset="0"/>
              <a:cs typeface="Calibri" charset="0"/>
            </a:endParaRPr>
          </a:p>
        </p:txBody>
      </p:sp>
      <p:cxnSp>
        <p:nvCxnSpPr>
          <p:cNvPr id="45063" name="Elbow Connector 85"/>
          <p:cNvCxnSpPr>
            <a:cxnSpLocks noChangeShapeType="1"/>
            <a:endCxn id="45062" idx="2"/>
          </p:cNvCxnSpPr>
          <p:nvPr/>
        </p:nvCxnSpPr>
        <p:spPr bwMode="auto">
          <a:xfrm flipV="1">
            <a:off x="2717800" y="5156200"/>
            <a:ext cx="1223963" cy="474663"/>
          </a:xfrm>
          <a:prstGeom prst="bent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064" name="Rectangle 1033"/>
          <p:cNvSpPr>
            <a:spLocks noChangeArrowheads="1"/>
          </p:cNvSpPr>
          <p:nvPr/>
        </p:nvSpPr>
        <p:spPr bwMode="auto">
          <a:xfrm rot="-5400000">
            <a:off x="1041401" y="2617787"/>
            <a:ext cx="1885950" cy="1470025"/>
          </a:xfrm>
          <a:prstGeom prst="rect">
            <a:avLst/>
          </a:prstGeom>
          <a:solidFill>
            <a:schemeClr val="bg1"/>
          </a:solidFill>
          <a:ln w="19050">
            <a:solidFill>
              <a:schemeClr val="tx1"/>
            </a:solidFill>
            <a:miter lim="800000"/>
            <a:headEnd/>
            <a:tailEnd/>
          </a:ln>
        </p:spPr>
        <p:txBody>
          <a:bodyPr wrap="none" anchor="ctr"/>
          <a:lstStyle/>
          <a:p>
            <a:endParaRPr lang="en-US" sz="1100">
              <a:latin typeface="Calibri" charset="0"/>
              <a:cs typeface="Calibri" charset="0"/>
            </a:endParaRPr>
          </a:p>
        </p:txBody>
      </p:sp>
      <p:sp>
        <p:nvSpPr>
          <p:cNvPr id="45065" name="Rectangle 69"/>
          <p:cNvSpPr>
            <a:spLocks noChangeArrowheads="1"/>
          </p:cNvSpPr>
          <p:nvPr/>
        </p:nvSpPr>
        <p:spPr bwMode="auto">
          <a:xfrm>
            <a:off x="1389063" y="3679825"/>
            <a:ext cx="1174750" cy="452438"/>
          </a:xfrm>
          <a:prstGeom prst="rect">
            <a:avLst/>
          </a:prstGeom>
          <a:solidFill>
            <a:srgbClr val="FFFFFF"/>
          </a:solidFill>
          <a:ln w="19050">
            <a:solidFill>
              <a:schemeClr val="tx1"/>
            </a:solidFill>
            <a:round/>
            <a:headEnd/>
            <a:tailEnd/>
          </a:ln>
        </p:spPr>
        <p:txBody>
          <a:bodyPr/>
          <a:lstStyle/>
          <a:p>
            <a:endParaRPr lang="en-US" sz="1100">
              <a:latin typeface="Calibri" charset="0"/>
              <a:cs typeface="Calibri" charset="0"/>
            </a:endParaRPr>
          </a:p>
        </p:txBody>
      </p:sp>
      <p:sp>
        <p:nvSpPr>
          <p:cNvPr id="45066" name="TextBox 70"/>
          <p:cNvSpPr txBox="1">
            <a:spLocks noChangeArrowheads="1"/>
          </p:cNvSpPr>
          <p:nvPr/>
        </p:nvSpPr>
        <p:spPr bwMode="auto">
          <a:xfrm>
            <a:off x="1468438" y="3778250"/>
            <a:ext cx="1016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 Products</a:t>
            </a:r>
          </a:p>
        </p:txBody>
      </p:sp>
      <p:sp>
        <p:nvSpPr>
          <p:cNvPr id="45067" name="Rectangle 69"/>
          <p:cNvSpPr>
            <a:spLocks noChangeArrowheads="1"/>
          </p:cNvSpPr>
          <p:nvPr/>
        </p:nvSpPr>
        <p:spPr bwMode="auto">
          <a:xfrm>
            <a:off x="1389063" y="3125788"/>
            <a:ext cx="1174750" cy="452437"/>
          </a:xfrm>
          <a:prstGeom prst="rect">
            <a:avLst/>
          </a:prstGeom>
          <a:solidFill>
            <a:srgbClr val="FFFFFF"/>
          </a:solidFill>
          <a:ln w="19050">
            <a:solidFill>
              <a:schemeClr val="tx1"/>
            </a:solidFill>
            <a:round/>
            <a:headEnd/>
            <a:tailEnd/>
          </a:ln>
        </p:spPr>
        <p:txBody>
          <a:bodyPr/>
          <a:lstStyle/>
          <a:p>
            <a:endParaRPr lang="en-US" sz="1100">
              <a:latin typeface="Calibri" charset="0"/>
              <a:cs typeface="Calibri" charset="0"/>
            </a:endParaRPr>
          </a:p>
        </p:txBody>
      </p:sp>
      <p:sp>
        <p:nvSpPr>
          <p:cNvPr id="45068" name="TextBox 70"/>
          <p:cNvSpPr txBox="1">
            <a:spLocks noChangeArrowheads="1"/>
          </p:cNvSpPr>
          <p:nvPr/>
        </p:nvSpPr>
        <p:spPr bwMode="auto">
          <a:xfrm>
            <a:off x="1538288" y="3224213"/>
            <a:ext cx="8763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Genes/ORFs</a:t>
            </a:r>
          </a:p>
        </p:txBody>
      </p:sp>
      <p:cxnSp>
        <p:nvCxnSpPr>
          <p:cNvPr id="16" name="Straight Connector 15"/>
          <p:cNvCxnSpPr/>
          <p:nvPr/>
        </p:nvCxnSpPr>
        <p:spPr>
          <a:xfrm rot="5400000">
            <a:off x="1916906" y="3628232"/>
            <a:ext cx="111125"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70" name="Rectangle 69"/>
          <p:cNvSpPr>
            <a:spLocks noChangeArrowheads="1"/>
          </p:cNvSpPr>
          <p:nvPr/>
        </p:nvSpPr>
        <p:spPr bwMode="auto">
          <a:xfrm>
            <a:off x="1393825" y="2566988"/>
            <a:ext cx="1173163" cy="452437"/>
          </a:xfrm>
          <a:prstGeom prst="rect">
            <a:avLst/>
          </a:prstGeom>
          <a:solidFill>
            <a:srgbClr val="FFFFFF"/>
          </a:solidFill>
          <a:ln w="19050">
            <a:solidFill>
              <a:schemeClr val="tx1"/>
            </a:solidFill>
            <a:round/>
            <a:headEnd/>
            <a:tailEnd/>
          </a:ln>
        </p:spPr>
        <p:txBody>
          <a:bodyPr/>
          <a:lstStyle/>
          <a:p>
            <a:endParaRPr lang="en-US" sz="1100">
              <a:latin typeface="Calibri" charset="0"/>
              <a:cs typeface="Calibri" charset="0"/>
            </a:endParaRPr>
          </a:p>
        </p:txBody>
      </p:sp>
      <p:sp>
        <p:nvSpPr>
          <p:cNvPr id="45071" name="TextBox 70"/>
          <p:cNvSpPr txBox="1">
            <a:spLocks noChangeArrowheads="1"/>
          </p:cNvSpPr>
          <p:nvPr/>
        </p:nvSpPr>
        <p:spPr bwMode="auto">
          <a:xfrm>
            <a:off x="1420813" y="2665413"/>
            <a:ext cx="11191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Genomic Map</a:t>
            </a:r>
          </a:p>
        </p:txBody>
      </p:sp>
      <p:cxnSp>
        <p:nvCxnSpPr>
          <p:cNvPr id="19" name="Straight Connector 18"/>
          <p:cNvCxnSpPr/>
          <p:nvPr/>
        </p:nvCxnSpPr>
        <p:spPr>
          <a:xfrm rot="5400000">
            <a:off x="1921669" y="3069432"/>
            <a:ext cx="111125" cy="1587"/>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73" name="Rectangle 1033"/>
          <p:cNvSpPr>
            <a:spLocks noChangeArrowheads="1"/>
          </p:cNvSpPr>
          <p:nvPr/>
        </p:nvSpPr>
        <p:spPr bwMode="auto">
          <a:xfrm rot="-5400000">
            <a:off x="1041401" y="4857750"/>
            <a:ext cx="1885950" cy="1470025"/>
          </a:xfrm>
          <a:prstGeom prst="rect">
            <a:avLst/>
          </a:prstGeom>
          <a:solidFill>
            <a:srgbClr val="FFFFFF"/>
          </a:solidFill>
          <a:ln w="19050">
            <a:solidFill>
              <a:schemeClr val="tx1"/>
            </a:solidFill>
            <a:miter lim="800000"/>
            <a:headEnd/>
            <a:tailEnd/>
          </a:ln>
        </p:spPr>
        <p:txBody>
          <a:bodyPr wrap="none" anchor="ctr"/>
          <a:lstStyle/>
          <a:p>
            <a:endParaRPr lang="en-US" sz="1100">
              <a:latin typeface="Calibri" charset="0"/>
              <a:cs typeface="Calibri" charset="0"/>
            </a:endParaRPr>
          </a:p>
        </p:txBody>
      </p:sp>
      <p:sp>
        <p:nvSpPr>
          <p:cNvPr id="45074" name="TextBox 70"/>
          <p:cNvSpPr txBox="1">
            <a:spLocks noChangeArrowheads="1"/>
          </p:cNvSpPr>
          <p:nvPr/>
        </p:nvSpPr>
        <p:spPr bwMode="auto">
          <a:xfrm>
            <a:off x="3436938" y="4356100"/>
            <a:ext cx="1038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latin typeface="Calibri" charset="0"/>
                <a:cs typeface="Calibri" charset="0"/>
              </a:rPr>
              <a:t>Pathologic*</a:t>
            </a:r>
          </a:p>
        </p:txBody>
      </p:sp>
      <p:sp>
        <p:nvSpPr>
          <p:cNvPr id="45075" name="Rectangle 69"/>
          <p:cNvSpPr>
            <a:spLocks noChangeArrowheads="1"/>
          </p:cNvSpPr>
          <p:nvPr/>
        </p:nvSpPr>
        <p:spPr bwMode="auto">
          <a:xfrm>
            <a:off x="6664325" y="3938588"/>
            <a:ext cx="1174750" cy="454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sp>
        <p:nvSpPr>
          <p:cNvPr id="45076" name="TextBox 70"/>
          <p:cNvSpPr txBox="1">
            <a:spLocks noChangeArrowheads="1"/>
          </p:cNvSpPr>
          <p:nvPr/>
        </p:nvSpPr>
        <p:spPr bwMode="auto">
          <a:xfrm>
            <a:off x="6854825" y="4051300"/>
            <a:ext cx="7937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Compunds</a:t>
            </a:r>
          </a:p>
        </p:txBody>
      </p:sp>
      <p:sp>
        <p:nvSpPr>
          <p:cNvPr id="45077" name="Rectangle 69"/>
          <p:cNvSpPr>
            <a:spLocks noChangeArrowheads="1"/>
          </p:cNvSpPr>
          <p:nvPr/>
        </p:nvSpPr>
        <p:spPr bwMode="auto">
          <a:xfrm>
            <a:off x="6664325" y="3384550"/>
            <a:ext cx="1174750" cy="454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sp>
        <p:nvSpPr>
          <p:cNvPr id="45078" name="TextBox 70"/>
          <p:cNvSpPr txBox="1">
            <a:spLocks noChangeArrowheads="1"/>
          </p:cNvSpPr>
          <p:nvPr/>
        </p:nvSpPr>
        <p:spPr bwMode="auto">
          <a:xfrm>
            <a:off x="6807200" y="3497263"/>
            <a:ext cx="889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Reactions</a:t>
            </a:r>
          </a:p>
        </p:txBody>
      </p:sp>
      <p:cxnSp>
        <p:nvCxnSpPr>
          <p:cNvPr id="34" name="Straight Connector 33"/>
          <p:cNvCxnSpPr/>
          <p:nvPr/>
        </p:nvCxnSpPr>
        <p:spPr>
          <a:xfrm rot="5400000">
            <a:off x="7197725" y="3887788"/>
            <a:ext cx="109537"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80" name="Rectangle 69"/>
          <p:cNvSpPr>
            <a:spLocks noChangeArrowheads="1"/>
          </p:cNvSpPr>
          <p:nvPr/>
        </p:nvSpPr>
        <p:spPr bwMode="auto">
          <a:xfrm>
            <a:off x="6664325" y="2825750"/>
            <a:ext cx="1174750" cy="454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cxnSp>
        <p:nvCxnSpPr>
          <p:cNvPr id="36" name="Straight Connector 35"/>
          <p:cNvCxnSpPr/>
          <p:nvPr/>
        </p:nvCxnSpPr>
        <p:spPr>
          <a:xfrm rot="5400000">
            <a:off x="7197725" y="3328988"/>
            <a:ext cx="109537"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82" name="Rectangle 69"/>
          <p:cNvSpPr>
            <a:spLocks noChangeArrowheads="1"/>
          </p:cNvSpPr>
          <p:nvPr/>
        </p:nvSpPr>
        <p:spPr bwMode="auto">
          <a:xfrm>
            <a:off x="6664325" y="6175375"/>
            <a:ext cx="1174750" cy="452438"/>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sp>
        <p:nvSpPr>
          <p:cNvPr id="45083" name="TextBox 70"/>
          <p:cNvSpPr txBox="1">
            <a:spLocks noChangeArrowheads="1"/>
          </p:cNvSpPr>
          <p:nvPr/>
        </p:nvSpPr>
        <p:spPr bwMode="auto">
          <a:xfrm>
            <a:off x="6762750" y="6275388"/>
            <a:ext cx="977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Genomic Map</a:t>
            </a:r>
          </a:p>
        </p:txBody>
      </p:sp>
      <p:sp>
        <p:nvSpPr>
          <p:cNvPr id="45084" name="Rectangle 69"/>
          <p:cNvSpPr>
            <a:spLocks noChangeArrowheads="1"/>
          </p:cNvSpPr>
          <p:nvPr/>
        </p:nvSpPr>
        <p:spPr bwMode="auto">
          <a:xfrm>
            <a:off x="6664325" y="5621338"/>
            <a:ext cx="1174750" cy="454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sp>
        <p:nvSpPr>
          <p:cNvPr id="45085" name="TextBox 70"/>
          <p:cNvSpPr txBox="1">
            <a:spLocks noChangeArrowheads="1"/>
          </p:cNvSpPr>
          <p:nvPr/>
        </p:nvSpPr>
        <p:spPr bwMode="auto">
          <a:xfrm>
            <a:off x="6813550" y="5721350"/>
            <a:ext cx="8763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Genes/ORFs</a:t>
            </a:r>
          </a:p>
        </p:txBody>
      </p:sp>
      <p:cxnSp>
        <p:nvCxnSpPr>
          <p:cNvPr id="41" name="Straight Connector 40"/>
          <p:cNvCxnSpPr/>
          <p:nvPr/>
        </p:nvCxnSpPr>
        <p:spPr>
          <a:xfrm rot="5400000">
            <a:off x="7196931" y="6123782"/>
            <a:ext cx="111125"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87" name="Rectangle 69"/>
          <p:cNvSpPr>
            <a:spLocks noChangeArrowheads="1"/>
          </p:cNvSpPr>
          <p:nvPr/>
        </p:nvSpPr>
        <p:spPr bwMode="auto">
          <a:xfrm>
            <a:off x="6664325" y="5062538"/>
            <a:ext cx="1174750" cy="454025"/>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100">
              <a:latin typeface="Calibri" charset="0"/>
              <a:cs typeface="Calibri" charset="0"/>
            </a:endParaRPr>
          </a:p>
        </p:txBody>
      </p:sp>
      <p:sp>
        <p:nvSpPr>
          <p:cNvPr id="45088" name="TextBox 70"/>
          <p:cNvSpPr txBox="1">
            <a:spLocks noChangeArrowheads="1"/>
          </p:cNvSpPr>
          <p:nvPr/>
        </p:nvSpPr>
        <p:spPr bwMode="auto">
          <a:xfrm>
            <a:off x="6743700" y="5162550"/>
            <a:ext cx="1016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Gene Products</a:t>
            </a:r>
          </a:p>
        </p:txBody>
      </p:sp>
      <p:cxnSp>
        <p:nvCxnSpPr>
          <p:cNvPr id="44" name="Straight Connector 43"/>
          <p:cNvCxnSpPr/>
          <p:nvPr/>
        </p:nvCxnSpPr>
        <p:spPr>
          <a:xfrm rot="5400000">
            <a:off x="7196931" y="5564982"/>
            <a:ext cx="111125"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090" name="Rectangle 1033"/>
          <p:cNvSpPr>
            <a:spLocks noChangeArrowheads="1"/>
          </p:cNvSpPr>
          <p:nvPr/>
        </p:nvSpPr>
        <p:spPr bwMode="auto">
          <a:xfrm rot="-5400000">
            <a:off x="6308726" y="5116512"/>
            <a:ext cx="1885950" cy="14700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latin typeface="Calibri" charset="0"/>
              <a:cs typeface="Calibri" charset="0"/>
            </a:endParaRPr>
          </a:p>
        </p:txBody>
      </p:sp>
      <p:sp>
        <p:nvSpPr>
          <p:cNvPr id="45091" name="TextBox 70"/>
          <p:cNvSpPr txBox="1">
            <a:spLocks noChangeArrowheads="1"/>
          </p:cNvSpPr>
          <p:nvPr/>
        </p:nvSpPr>
        <p:spPr bwMode="auto">
          <a:xfrm>
            <a:off x="6853238" y="2927350"/>
            <a:ext cx="7969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Pathways</a:t>
            </a:r>
          </a:p>
        </p:txBody>
      </p:sp>
      <p:sp>
        <p:nvSpPr>
          <p:cNvPr id="45092" name="Rectangle 1033"/>
          <p:cNvSpPr>
            <a:spLocks noChangeArrowheads="1"/>
          </p:cNvSpPr>
          <p:nvPr/>
        </p:nvSpPr>
        <p:spPr bwMode="auto">
          <a:xfrm rot="-5400000">
            <a:off x="6308726" y="2879725"/>
            <a:ext cx="1885950" cy="14700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latin typeface="Calibri" charset="0"/>
              <a:cs typeface="Calibri" charset="0"/>
            </a:endParaRPr>
          </a:p>
        </p:txBody>
      </p:sp>
      <p:cxnSp>
        <p:nvCxnSpPr>
          <p:cNvPr id="45093" name="Elbow Connector 85"/>
          <p:cNvCxnSpPr>
            <a:cxnSpLocks noChangeShapeType="1"/>
            <a:endCxn id="45087" idx="1"/>
          </p:cNvCxnSpPr>
          <p:nvPr/>
        </p:nvCxnSpPr>
        <p:spPr bwMode="auto">
          <a:xfrm>
            <a:off x="5713413" y="4724400"/>
            <a:ext cx="950912" cy="565150"/>
          </a:xfrm>
          <a:prstGeom prst="bentConnector3">
            <a:avLst>
              <a:gd name="adj1" fmla="val 83"/>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94" name="Elbow Connector 85"/>
          <p:cNvCxnSpPr>
            <a:cxnSpLocks noChangeShapeType="1"/>
            <a:endCxn id="45077" idx="1"/>
          </p:cNvCxnSpPr>
          <p:nvPr/>
        </p:nvCxnSpPr>
        <p:spPr bwMode="auto">
          <a:xfrm rot="5400000" flipH="1" flipV="1">
            <a:off x="5637212" y="3698876"/>
            <a:ext cx="1114425" cy="939800"/>
          </a:xfrm>
          <a:prstGeom prst="bent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180"/>
          <p:cNvGrpSpPr/>
          <p:nvPr/>
        </p:nvGrpSpPr>
        <p:grpSpPr>
          <a:xfrm>
            <a:off x="629820" y="1084995"/>
            <a:ext cx="3265315" cy="882166"/>
            <a:chOff x="609170" y="640124"/>
            <a:chExt cx="2942600" cy="794981"/>
          </a:xfrm>
          <a:solidFill>
            <a:srgbClr val="54A4DA"/>
          </a:solidFill>
        </p:grpSpPr>
        <p:sp>
          <p:nvSpPr>
            <p:cNvPr id="59" name="Rectangle 58"/>
            <p:cNvSpPr/>
            <p:nvPr/>
          </p:nvSpPr>
          <p:spPr>
            <a:xfrm>
              <a:off x="609170" y="640124"/>
              <a:ext cx="2942600" cy="794981"/>
            </a:xfrm>
            <a:prstGeom prst="rect">
              <a:avLst/>
            </a:prstGeom>
            <a:grp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0" name="Picture 59" descr="789397.jpg"/>
            <p:cNvPicPr>
              <a:picLocks noChangeAspect="1"/>
            </p:cNvPicPr>
            <p:nvPr/>
          </p:nvPicPr>
          <p:blipFill>
            <a:blip r:embed="rId3">
              <a:grayscl/>
            </a:blip>
            <a:stretch>
              <a:fillRect/>
            </a:stretch>
          </p:blipFill>
          <p:spPr>
            <a:xfrm>
              <a:off x="2104259" y="742737"/>
              <a:ext cx="650906" cy="594290"/>
            </a:xfrm>
            <a:prstGeom prst="rect">
              <a:avLst/>
            </a:prstGeom>
            <a:grpFill/>
          </p:spPr>
        </p:pic>
        <p:pic>
          <p:nvPicPr>
            <p:cNvPr id="61" name="Picture 60" descr="elegans - bw.jpg"/>
            <p:cNvPicPr>
              <a:picLocks noChangeAspect="1"/>
            </p:cNvPicPr>
            <p:nvPr/>
          </p:nvPicPr>
          <p:blipFill>
            <a:blip r:embed="rId4"/>
            <a:stretch>
              <a:fillRect/>
            </a:stretch>
          </p:blipFill>
          <p:spPr>
            <a:xfrm>
              <a:off x="2812728" y="736436"/>
              <a:ext cx="642986" cy="606893"/>
            </a:xfrm>
            <a:prstGeom prst="rect">
              <a:avLst/>
            </a:prstGeom>
            <a:grpFill/>
          </p:spPr>
        </p:pic>
        <p:pic>
          <p:nvPicPr>
            <p:cNvPr id="62" name="Picture 61" descr="vini15.jpg"/>
            <p:cNvPicPr>
              <a:picLocks noChangeAspect="1"/>
            </p:cNvPicPr>
            <p:nvPr/>
          </p:nvPicPr>
          <p:blipFill>
            <a:blip r:embed="rId5"/>
            <a:stretch>
              <a:fillRect/>
            </a:stretch>
          </p:blipFill>
          <p:spPr>
            <a:xfrm>
              <a:off x="1400344" y="743818"/>
              <a:ext cx="646353" cy="592129"/>
            </a:xfrm>
            <a:prstGeom prst="rect">
              <a:avLst/>
            </a:prstGeom>
            <a:grpFill/>
          </p:spPr>
        </p:pic>
        <p:pic>
          <p:nvPicPr>
            <p:cNvPr id="63" name="Picture 62"/>
            <p:cNvPicPr>
              <a:picLocks noChangeAspect="1"/>
            </p:cNvPicPr>
            <p:nvPr/>
          </p:nvPicPr>
          <p:blipFill>
            <a:blip r:embed="rId6">
              <a:grayscl/>
            </a:blip>
            <a:srcRect r="32311"/>
            <a:stretch>
              <a:fillRect/>
            </a:stretch>
          </p:blipFill>
          <p:spPr>
            <a:xfrm>
              <a:off x="696931" y="741588"/>
              <a:ext cx="645851" cy="596588"/>
            </a:xfrm>
            <a:prstGeom prst="rect">
              <a:avLst/>
            </a:prstGeom>
            <a:grpFill/>
          </p:spPr>
        </p:pic>
      </p:grpSp>
      <p:cxnSp>
        <p:nvCxnSpPr>
          <p:cNvPr id="45096" name="Elbow Connector 67"/>
          <p:cNvCxnSpPr>
            <a:cxnSpLocks noChangeShapeType="1"/>
            <a:endCxn id="45064" idx="3"/>
          </p:cNvCxnSpPr>
          <p:nvPr/>
        </p:nvCxnSpPr>
        <p:spPr bwMode="auto">
          <a:xfrm rot="16200000" flipH="1">
            <a:off x="1259682" y="1685131"/>
            <a:ext cx="550862" cy="898525"/>
          </a:xfrm>
          <a:prstGeom prst="bentConnector3">
            <a:avLst>
              <a:gd name="adj1" fmla="val 46560"/>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97" name="Elbow Connector 85"/>
          <p:cNvCxnSpPr>
            <a:cxnSpLocks noChangeShapeType="1"/>
            <a:endCxn id="45064" idx="3"/>
          </p:cNvCxnSpPr>
          <p:nvPr/>
        </p:nvCxnSpPr>
        <p:spPr bwMode="auto">
          <a:xfrm rot="5400000">
            <a:off x="2041526" y="1801812"/>
            <a:ext cx="550862" cy="665163"/>
          </a:xfrm>
          <a:prstGeom prst="bentConnector3">
            <a:avLst>
              <a:gd name="adj1" fmla="val 6373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98" name="Elbow Connector 85"/>
          <p:cNvCxnSpPr>
            <a:cxnSpLocks noChangeShapeType="1"/>
            <a:endCxn id="45064" idx="3"/>
          </p:cNvCxnSpPr>
          <p:nvPr/>
        </p:nvCxnSpPr>
        <p:spPr bwMode="auto">
          <a:xfrm rot="5400000">
            <a:off x="2436019" y="1413669"/>
            <a:ext cx="544512" cy="1447800"/>
          </a:xfrm>
          <a:prstGeom prst="bentConnector3">
            <a:avLst>
              <a:gd name="adj1" fmla="val 77815"/>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99" name="Elbow Connector 85"/>
          <p:cNvCxnSpPr>
            <a:cxnSpLocks noChangeShapeType="1"/>
            <a:endCxn id="45064" idx="3"/>
          </p:cNvCxnSpPr>
          <p:nvPr/>
        </p:nvCxnSpPr>
        <p:spPr bwMode="auto">
          <a:xfrm rot="16200000" flipH="1">
            <a:off x="1649413" y="2074862"/>
            <a:ext cx="552450" cy="117475"/>
          </a:xfrm>
          <a:prstGeom prst="bentConnector3">
            <a:avLst>
              <a:gd name="adj1" fmla="val 32875"/>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Straight Connector 55"/>
          <p:cNvCxnSpPr/>
          <p:nvPr/>
        </p:nvCxnSpPr>
        <p:spPr>
          <a:xfrm>
            <a:off x="4738688" y="4465638"/>
            <a:ext cx="423862" cy="1587"/>
          </a:xfrm>
          <a:prstGeom prst="line">
            <a:avLst/>
          </a:prstGeom>
          <a:ln w="19050" cap="flat" cmpd="sng" algn="ctr">
            <a:solidFill>
              <a:srgbClr val="000000"/>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Magnetic Disk 56"/>
          <p:cNvSpPr/>
          <p:nvPr/>
        </p:nvSpPr>
        <p:spPr>
          <a:xfrm>
            <a:off x="5172075" y="3814763"/>
            <a:ext cx="1136650" cy="1300162"/>
          </a:xfrm>
          <a:prstGeom prst="flowChartMagneticDisk">
            <a:avLst/>
          </a:prstGeom>
          <a:solidFill>
            <a:srgbClr val="5493CD"/>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102" name="TextBox 70"/>
          <p:cNvSpPr txBox="1">
            <a:spLocks noChangeArrowheads="1"/>
          </p:cNvSpPr>
          <p:nvPr/>
        </p:nvSpPr>
        <p:spPr bwMode="auto">
          <a:xfrm>
            <a:off x="5356225" y="43561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latin typeface="Calibri" charset="0"/>
                <a:cs typeface="Calibri" charset="0"/>
              </a:rPr>
              <a:t>PGDB</a:t>
            </a:r>
          </a:p>
        </p:txBody>
      </p:sp>
      <p:sp>
        <p:nvSpPr>
          <p:cNvPr id="45103" name="TextBox 70"/>
          <p:cNvSpPr txBox="1">
            <a:spLocks noChangeArrowheads="1"/>
          </p:cNvSpPr>
          <p:nvPr/>
        </p:nvSpPr>
        <p:spPr bwMode="auto">
          <a:xfrm>
            <a:off x="1744663" y="749300"/>
            <a:ext cx="1038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latin typeface="Calibri" charset="0"/>
                <a:cs typeface="Calibri" charset="0"/>
              </a:rPr>
              <a:t>Organisms</a:t>
            </a:r>
          </a:p>
        </p:txBody>
      </p:sp>
      <p:grpSp>
        <p:nvGrpSpPr>
          <p:cNvPr id="45104" name="Group 84"/>
          <p:cNvGrpSpPr>
            <a:grpSpLocks/>
          </p:cNvGrpSpPr>
          <p:nvPr/>
        </p:nvGrpSpPr>
        <p:grpSpPr bwMode="auto">
          <a:xfrm>
            <a:off x="1390650" y="4803775"/>
            <a:ext cx="1177925" cy="1565275"/>
            <a:chOff x="1390888" y="4772625"/>
            <a:chExt cx="1178168" cy="1565561"/>
          </a:xfrm>
        </p:grpSpPr>
        <p:sp>
          <p:nvSpPr>
            <p:cNvPr id="45131" name="Rectangle 69"/>
            <p:cNvSpPr>
              <a:spLocks noChangeArrowheads="1"/>
            </p:cNvSpPr>
            <p:nvPr/>
          </p:nvSpPr>
          <p:spPr bwMode="auto">
            <a:xfrm>
              <a:off x="1390888" y="5885184"/>
              <a:ext cx="1174020" cy="453002"/>
            </a:xfrm>
            <a:prstGeom prst="rect">
              <a:avLst/>
            </a:prstGeom>
            <a:solidFill>
              <a:schemeClr val="bg1"/>
            </a:solidFill>
            <a:ln w="19050">
              <a:solidFill>
                <a:schemeClr val="tx1"/>
              </a:solidFill>
              <a:round/>
              <a:headEnd/>
              <a:tailEnd/>
            </a:ln>
          </p:spPr>
          <p:txBody>
            <a:bodyPr/>
            <a:lstStyle/>
            <a:p>
              <a:endParaRPr lang="en-US" sz="1100">
                <a:latin typeface="Calibri" charset="0"/>
                <a:cs typeface="Calibri" charset="0"/>
              </a:endParaRPr>
            </a:p>
          </p:txBody>
        </p:sp>
        <p:sp>
          <p:nvSpPr>
            <p:cNvPr id="45132" name="TextBox 70"/>
            <p:cNvSpPr txBox="1">
              <a:spLocks noChangeArrowheads="1"/>
            </p:cNvSpPr>
            <p:nvPr/>
          </p:nvSpPr>
          <p:spPr bwMode="auto">
            <a:xfrm>
              <a:off x="1558534" y="5984233"/>
              <a:ext cx="821081" cy="26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Pathways</a:t>
              </a:r>
            </a:p>
          </p:txBody>
        </p:sp>
        <p:sp>
          <p:nvSpPr>
            <p:cNvPr id="45133" name="Rectangle 69"/>
            <p:cNvSpPr>
              <a:spLocks noChangeArrowheads="1"/>
            </p:cNvSpPr>
            <p:nvPr/>
          </p:nvSpPr>
          <p:spPr bwMode="auto">
            <a:xfrm>
              <a:off x="1390888" y="5331372"/>
              <a:ext cx="1174020" cy="453002"/>
            </a:xfrm>
            <a:prstGeom prst="rect">
              <a:avLst/>
            </a:prstGeom>
            <a:solidFill>
              <a:schemeClr val="bg1"/>
            </a:solidFill>
            <a:ln w="19050">
              <a:solidFill>
                <a:schemeClr val="tx1"/>
              </a:solidFill>
              <a:round/>
              <a:headEnd/>
              <a:tailEnd/>
            </a:ln>
          </p:spPr>
          <p:txBody>
            <a:bodyPr/>
            <a:lstStyle/>
            <a:p>
              <a:endParaRPr lang="en-US" sz="1100">
                <a:latin typeface="Calibri" charset="0"/>
                <a:cs typeface="Calibri" charset="0"/>
              </a:endParaRPr>
            </a:p>
          </p:txBody>
        </p:sp>
        <p:sp>
          <p:nvSpPr>
            <p:cNvPr id="45134" name="TextBox 70"/>
            <p:cNvSpPr txBox="1">
              <a:spLocks noChangeArrowheads="1"/>
            </p:cNvSpPr>
            <p:nvPr/>
          </p:nvSpPr>
          <p:spPr bwMode="auto">
            <a:xfrm>
              <a:off x="1567366" y="5430421"/>
              <a:ext cx="803416" cy="26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Reactions</a:t>
              </a:r>
            </a:p>
          </p:txBody>
        </p:sp>
        <p:cxnSp>
          <p:nvCxnSpPr>
            <p:cNvPr id="24" name="Straight Connector 23"/>
            <p:cNvCxnSpPr/>
            <p:nvPr/>
          </p:nvCxnSpPr>
          <p:spPr>
            <a:xfrm rot="5400000">
              <a:off x="1918842" y="5834063"/>
              <a:ext cx="111145" cy="1587"/>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136" name="Rectangle 69"/>
            <p:cNvSpPr>
              <a:spLocks noChangeArrowheads="1"/>
            </p:cNvSpPr>
            <p:nvPr/>
          </p:nvSpPr>
          <p:spPr bwMode="auto">
            <a:xfrm>
              <a:off x="1395036" y="4772625"/>
              <a:ext cx="1174020" cy="453002"/>
            </a:xfrm>
            <a:prstGeom prst="rect">
              <a:avLst/>
            </a:prstGeom>
            <a:solidFill>
              <a:schemeClr val="bg1"/>
            </a:solidFill>
            <a:ln w="19050">
              <a:solidFill>
                <a:schemeClr val="tx1"/>
              </a:solidFill>
              <a:round/>
              <a:headEnd/>
              <a:tailEnd/>
            </a:ln>
          </p:spPr>
          <p:txBody>
            <a:bodyPr/>
            <a:lstStyle/>
            <a:p>
              <a:endParaRPr lang="en-US" sz="1100">
                <a:latin typeface="Calibri" charset="0"/>
                <a:cs typeface="Calibri" charset="0"/>
              </a:endParaRPr>
            </a:p>
          </p:txBody>
        </p:sp>
        <p:sp>
          <p:nvSpPr>
            <p:cNvPr id="45137" name="TextBox 70"/>
            <p:cNvSpPr txBox="1">
              <a:spLocks noChangeArrowheads="1"/>
            </p:cNvSpPr>
            <p:nvPr/>
          </p:nvSpPr>
          <p:spPr bwMode="auto">
            <a:xfrm>
              <a:off x="1537240" y="4871674"/>
              <a:ext cx="8636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00">
                  <a:latin typeface="Calibri" charset="0"/>
                  <a:cs typeface="Calibri" charset="0"/>
                </a:rPr>
                <a:t>Compounds</a:t>
              </a:r>
            </a:p>
          </p:txBody>
        </p:sp>
        <p:cxnSp>
          <p:nvCxnSpPr>
            <p:cNvPr id="27" name="Straight Connector 26"/>
            <p:cNvCxnSpPr/>
            <p:nvPr/>
          </p:nvCxnSpPr>
          <p:spPr>
            <a:xfrm rot="5400000">
              <a:off x="1923605" y="5275161"/>
              <a:ext cx="111145"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5105" name="Rectangle 109"/>
          <p:cNvSpPr>
            <a:spLocks noChangeArrowheads="1"/>
          </p:cNvSpPr>
          <p:nvPr/>
        </p:nvSpPr>
        <p:spPr bwMode="auto">
          <a:xfrm>
            <a:off x="1274730" y="31750"/>
            <a:ext cx="66135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dirty="0" smtClean="0">
                <a:latin typeface="Calibri" charset="0"/>
                <a:cs typeface="Calibri" charset="0"/>
              </a:rPr>
              <a:t>Pathway/Genome Database</a:t>
            </a:r>
            <a:endParaRPr lang="en-US" sz="4400" dirty="0"/>
          </a:p>
        </p:txBody>
      </p:sp>
      <p:sp>
        <p:nvSpPr>
          <p:cNvPr id="45106" name="Rectangle 111"/>
          <p:cNvSpPr>
            <a:spLocks noChangeArrowheads="1"/>
          </p:cNvSpPr>
          <p:nvPr/>
        </p:nvSpPr>
        <p:spPr bwMode="auto">
          <a:xfrm>
            <a:off x="652463" y="6548438"/>
            <a:ext cx="54657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spcBef>
                <a:spcPct val="50000"/>
              </a:spcBef>
            </a:pPr>
            <a:r>
              <a:rPr lang="en-US" sz="1200">
                <a:latin typeface="Calibri" charset="0"/>
                <a:cs typeface="Calibri" charset="0"/>
              </a:rPr>
              <a:t>* Integrates genome and pathway data to identify putative metabolic networks</a:t>
            </a:r>
          </a:p>
        </p:txBody>
      </p:sp>
      <p:cxnSp>
        <p:nvCxnSpPr>
          <p:cNvPr id="45107" name="Elbow Connector 85"/>
          <p:cNvCxnSpPr>
            <a:cxnSpLocks noChangeShapeType="1"/>
          </p:cNvCxnSpPr>
          <p:nvPr/>
        </p:nvCxnSpPr>
        <p:spPr bwMode="auto">
          <a:xfrm flipV="1">
            <a:off x="8004175" y="2127250"/>
            <a:ext cx="550863" cy="3714750"/>
          </a:xfrm>
          <a:prstGeom prst="bentConnector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108" name="Elbow Connector 85"/>
          <p:cNvCxnSpPr>
            <a:cxnSpLocks noChangeShapeType="1"/>
          </p:cNvCxnSpPr>
          <p:nvPr/>
        </p:nvCxnSpPr>
        <p:spPr bwMode="auto">
          <a:xfrm flipV="1">
            <a:off x="8004175" y="2317750"/>
            <a:ext cx="550863" cy="1287463"/>
          </a:xfrm>
          <a:prstGeom prst="bentConnector2">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98" name="Rectangle 97"/>
          <p:cNvSpPr/>
          <p:nvPr/>
        </p:nvSpPr>
        <p:spPr bwMode="auto">
          <a:xfrm>
            <a:off x="7772400" y="966788"/>
            <a:ext cx="987425" cy="850900"/>
          </a:xfrm>
          <a:prstGeom prst="rect">
            <a:avLst/>
          </a:prstGeom>
          <a:solidFill>
            <a:srgbClr val="FFFFFF"/>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Rectangle 98"/>
          <p:cNvSpPr/>
          <p:nvPr/>
        </p:nvSpPr>
        <p:spPr bwMode="auto">
          <a:xfrm>
            <a:off x="7862888" y="1055688"/>
            <a:ext cx="987425" cy="852487"/>
          </a:xfrm>
          <a:prstGeom prst="rect">
            <a:avLst/>
          </a:prstGeom>
          <a:solidFill>
            <a:srgbClr val="FFFFFF"/>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 name="Rectangle 99"/>
          <p:cNvSpPr/>
          <p:nvPr/>
        </p:nvSpPr>
        <p:spPr bwMode="auto">
          <a:xfrm>
            <a:off x="7951788" y="1155700"/>
            <a:ext cx="987425" cy="850900"/>
          </a:xfrm>
          <a:prstGeom prst="rect">
            <a:avLst/>
          </a:prstGeom>
          <a:solidFill>
            <a:srgbClr val="FFFFFF"/>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1" name="Rectangle 100"/>
          <p:cNvSpPr/>
          <p:nvPr/>
        </p:nvSpPr>
        <p:spPr bwMode="auto">
          <a:xfrm>
            <a:off x="8042275" y="1255713"/>
            <a:ext cx="987425" cy="852487"/>
          </a:xfrm>
          <a:prstGeom prst="rect">
            <a:avLst/>
          </a:prstGeom>
          <a:solidFill>
            <a:srgbClr val="FFFFFF"/>
          </a:solidFill>
          <a:ln w="1905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113" name="TextBox 70"/>
          <p:cNvSpPr txBox="1">
            <a:spLocks noChangeArrowheads="1"/>
          </p:cNvSpPr>
          <p:nvPr/>
        </p:nvSpPr>
        <p:spPr bwMode="auto">
          <a:xfrm>
            <a:off x="6011863" y="1309688"/>
            <a:ext cx="2044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a:latin typeface="Calibri" charset="0"/>
                <a:cs typeface="Calibri" charset="0"/>
              </a:rPr>
              <a:t>PGDB  Navigator</a:t>
            </a:r>
          </a:p>
        </p:txBody>
      </p:sp>
      <p:grpSp>
        <p:nvGrpSpPr>
          <p:cNvPr id="45114" name="Group 109"/>
          <p:cNvGrpSpPr>
            <a:grpSpLocks/>
          </p:cNvGrpSpPr>
          <p:nvPr/>
        </p:nvGrpSpPr>
        <p:grpSpPr bwMode="auto">
          <a:xfrm>
            <a:off x="8102600" y="1357313"/>
            <a:ext cx="801688" cy="709612"/>
            <a:chOff x="488950" y="1168400"/>
            <a:chExt cx="8207375" cy="5603875"/>
          </a:xfrm>
        </p:grpSpPr>
        <p:pic>
          <p:nvPicPr>
            <p:cNvPr id="45115" name="Picture 4" descr="glycolysis_pathway.tiff"/>
            <p:cNvPicPr>
              <a:picLocks noChangeAspect="1"/>
            </p:cNvPicPr>
            <p:nvPr/>
          </p:nvPicPr>
          <p:blipFill>
            <a:blip r:embed="rId7">
              <a:lum bright="-16000" contrast="8000"/>
              <a:alphaModFix amt="92000"/>
              <a:extLst>
                <a:ext uri="{28A0092B-C50C-407E-A947-70E740481C1C}">
                  <a14:useLocalDpi xmlns:a14="http://schemas.microsoft.com/office/drawing/2010/main" val="0"/>
                </a:ext>
              </a:extLst>
            </a:blip>
            <a:srcRect l="1990" t="1688" r="1547" b="2769"/>
            <a:stretch>
              <a:fillRect/>
            </a:stretch>
          </p:blipFill>
          <p:spPr bwMode="auto">
            <a:xfrm>
              <a:off x="6675438" y="1209675"/>
              <a:ext cx="2017712" cy="2590800"/>
            </a:xfrm>
            <a:prstGeom prst="rect">
              <a:avLst/>
            </a:prstGeom>
            <a:noFill/>
            <a:ln w="3175">
              <a:solidFill>
                <a:srgbClr val="000000"/>
              </a:solidFill>
              <a:round/>
              <a:headEnd/>
              <a:tailEnd/>
            </a:ln>
            <a:extLst>
              <a:ext uri="{909E8E84-426E-40dd-AFC4-6F175D3DCCD1}">
                <a14:hiddenFill xmlns:a14="http://schemas.microsoft.com/office/drawing/2010/main">
                  <a:solidFill>
                    <a:srgbClr val="FFFFFF">
                      <a:alpha val="92155"/>
                    </a:srgbClr>
                  </a:solidFill>
                </a14:hiddenFill>
              </a:ext>
            </a:extLst>
          </p:spPr>
        </p:pic>
        <p:pic>
          <p:nvPicPr>
            <p:cNvPr id="45116" name="Picture 5" descr="metacyc_gene_fruK.tiff"/>
            <p:cNvPicPr>
              <a:picLocks noChangeAspect="1"/>
            </p:cNvPicPr>
            <p:nvPr/>
          </p:nvPicPr>
          <p:blipFill>
            <a:blip r:embed="rId8">
              <a:lum bright="-16000" contrast="34000"/>
              <a:extLst>
                <a:ext uri="{28A0092B-C50C-407E-A947-70E740481C1C}">
                  <a14:useLocalDpi xmlns:a14="http://schemas.microsoft.com/office/drawing/2010/main" val="0"/>
                </a:ext>
              </a:extLst>
            </a:blip>
            <a:srcRect/>
            <a:stretch>
              <a:fillRect/>
            </a:stretch>
          </p:blipFill>
          <p:spPr bwMode="auto">
            <a:xfrm>
              <a:off x="6670675" y="3960813"/>
              <a:ext cx="2025650" cy="2811462"/>
            </a:xfrm>
            <a:prstGeom prst="rect">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45117" name="Picture 6" descr="metacyc_home.tiff"/>
            <p:cNvPicPr>
              <a:picLocks noChangeAspect="1"/>
            </p:cNvPicPr>
            <p:nvPr/>
          </p:nvPicPr>
          <p:blipFill>
            <a:blip r:embed="rId9">
              <a:lum bright="-2000" contrast="-2000"/>
              <a:extLst>
                <a:ext uri="{28A0092B-C50C-407E-A947-70E740481C1C}">
                  <a14:useLocalDpi xmlns:a14="http://schemas.microsoft.com/office/drawing/2010/main" val="0"/>
                </a:ext>
              </a:extLst>
            </a:blip>
            <a:srcRect/>
            <a:stretch>
              <a:fillRect/>
            </a:stretch>
          </p:blipFill>
          <p:spPr bwMode="auto">
            <a:xfrm>
              <a:off x="501650" y="1538288"/>
              <a:ext cx="3189288" cy="1724025"/>
            </a:xfrm>
            <a:prstGeom prst="rect">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pic>
        <p:pic>
          <p:nvPicPr>
            <p:cNvPr id="45118" name="Picture 8" descr="glycolysis.tiff"/>
            <p:cNvPicPr>
              <a:picLocks noChangeAspect="1"/>
            </p:cNvPicPr>
            <p:nvPr/>
          </p:nvPicPr>
          <p:blipFill>
            <a:blip r:embed="rId10">
              <a:lum bright="-12000" contrast="14000"/>
              <a:extLst>
                <a:ext uri="{28A0092B-C50C-407E-A947-70E740481C1C}">
                  <a14:useLocalDpi xmlns:a14="http://schemas.microsoft.com/office/drawing/2010/main" val="0"/>
                </a:ext>
              </a:extLst>
            </a:blip>
            <a:srcRect/>
            <a:stretch>
              <a:fillRect/>
            </a:stretch>
          </p:blipFill>
          <p:spPr bwMode="auto">
            <a:xfrm>
              <a:off x="488950" y="3409950"/>
              <a:ext cx="3205163" cy="1677988"/>
            </a:xfrm>
            <a:prstGeom prst="rect">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pic>
        <p:cxnSp>
          <p:nvCxnSpPr>
            <p:cNvPr id="45119" name="Elbow Connector 85"/>
            <p:cNvCxnSpPr>
              <a:cxnSpLocks noChangeShapeType="1"/>
              <a:stCxn id="117" idx="4"/>
            </p:cNvCxnSpPr>
            <p:nvPr/>
          </p:nvCxnSpPr>
          <p:spPr bwMode="auto">
            <a:xfrm>
              <a:off x="5462588" y="4787900"/>
              <a:ext cx="1187450" cy="579438"/>
            </a:xfrm>
            <a:prstGeom prst="bentConnector3">
              <a:avLst>
                <a:gd name="adj1" fmla="val 50000"/>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120" name="Elbow Connector 85"/>
            <p:cNvCxnSpPr>
              <a:cxnSpLocks noChangeShapeType="1"/>
            </p:cNvCxnSpPr>
            <p:nvPr/>
          </p:nvCxnSpPr>
          <p:spPr bwMode="auto">
            <a:xfrm rot="5400000" flipH="1" flipV="1">
              <a:off x="4385468" y="1659732"/>
              <a:ext cx="3789363" cy="2806700"/>
            </a:xfrm>
            <a:prstGeom prst="bentConnector3">
              <a:avLst>
                <a:gd name="adj1" fmla="val 106032"/>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7" name="Magnetic Disk 116"/>
            <p:cNvSpPr/>
            <p:nvPr/>
          </p:nvSpPr>
          <p:spPr>
            <a:xfrm>
              <a:off x="4324473" y="4139580"/>
              <a:ext cx="1137655" cy="1303811"/>
            </a:xfrm>
            <a:prstGeom prst="flowChartMagneticDisk">
              <a:avLst/>
            </a:prstGeom>
            <a:solidFill>
              <a:srgbClr val="5493CD"/>
            </a:solidFill>
            <a:ln w="3175"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122" name="Elbow Connector 85"/>
            <p:cNvCxnSpPr>
              <a:cxnSpLocks noChangeShapeType="1"/>
            </p:cNvCxnSpPr>
            <p:nvPr/>
          </p:nvCxnSpPr>
          <p:spPr bwMode="auto">
            <a:xfrm rot="10800000">
              <a:off x="2097088" y="1516063"/>
              <a:ext cx="2228850" cy="3260725"/>
            </a:xfrm>
            <a:prstGeom prst="bentConnector4">
              <a:avLst>
                <a:gd name="adj1" fmla="val 14241"/>
                <a:gd name="adj2" fmla="val 107009"/>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123" name="Elbow Connector 85"/>
            <p:cNvCxnSpPr>
              <a:cxnSpLocks noChangeShapeType="1"/>
            </p:cNvCxnSpPr>
            <p:nvPr/>
          </p:nvCxnSpPr>
          <p:spPr bwMode="auto">
            <a:xfrm rot="5400000" flipH="1">
              <a:off x="3322638" y="3879850"/>
              <a:ext cx="341312" cy="2801938"/>
            </a:xfrm>
            <a:prstGeom prst="bentConnector3">
              <a:avLst>
                <a:gd name="adj1" fmla="val -67204"/>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45124" name="Picture 27"/>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554663" y="1604963"/>
              <a:ext cx="723900" cy="1828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5125" name="Straight Arrow Connector 29"/>
            <p:cNvCxnSpPr>
              <a:cxnSpLocks noChangeShapeType="1"/>
            </p:cNvCxnSpPr>
            <p:nvPr/>
          </p:nvCxnSpPr>
          <p:spPr bwMode="auto">
            <a:xfrm rot="10800000">
              <a:off x="6037263" y="2505075"/>
              <a:ext cx="638175" cy="0"/>
            </a:xfrm>
            <a:prstGeom prst="straightConnector1">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45126" name="Group 47"/>
            <p:cNvGrpSpPr>
              <a:grpSpLocks/>
            </p:cNvGrpSpPr>
            <p:nvPr/>
          </p:nvGrpSpPr>
          <p:grpSpPr bwMode="auto">
            <a:xfrm>
              <a:off x="5322888" y="3507489"/>
              <a:ext cx="241752" cy="438416"/>
              <a:chOff x="4958772" y="1098688"/>
              <a:chExt cx="241891" cy="438783"/>
            </a:xfrm>
          </p:grpSpPr>
          <p:sp>
            <p:nvSpPr>
              <p:cNvPr id="45127" name="Oval 37"/>
              <p:cNvSpPr>
                <a:spLocks noChangeArrowheads="1"/>
              </p:cNvSpPr>
              <p:nvPr/>
            </p:nvSpPr>
            <p:spPr bwMode="auto">
              <a:xfrm>
                <a:off x="4958772" y="1098689"/>
                <a:ext cx="90717" cy="90717"/>
              </a:xfrm>
              <a:prstGeom prst="ellipse">
                <a:avLst/>
              </a:prstGeom>
              <a:solidFill>
                <a:schemeClr val="tx1"/>
              </a:solidFill>
              <a:ln w="3175">
                <a:solidFill>
                  <a:schemeClr val="tx1"/>
                </a:solidFill>
                <a:round/>
                <a:headEnd/>
                <a:tailEnd/>
              </a:ln>
            </p:spPr>
            <p:txBody>
              <a:bodyPr/>
              <a:lstStyle/>
              <a:p>
                <a:endParaRPr lang="en-US"/>
              </a:p>
            </p:txBody>
          </p:sp>
          <p:cxnSp>
            <p:nvCxnSpPr>
              <p:cNvPr id="45128" name="Straight Connector 39"/>
              <p:cNvCxnSpPr>
                <a:cxnSpLocks noChangeShapeType="1"/>
              </p:cNvCxnSpPr>
              <p:nvPr/>
            </p:nvCxnSpPr>
            <p:spPr bwMode="auto">
              <a:xfrm>
                <a:off x="4958772" y="1333084"/>
                <a:ext cx="241891" cy="1588"/>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cxnSp>
          <p:cxnSp>
            <p:nvCxnSpPr>
              <p:cNvPr id="45129" name="Straight Connector 40"/>
              <p:cNvCxnSpPr>
                <a:cxnSpLocks noChangeShapeType="1"/>
              </p:cNvCxnSpPr>
              <p:nvPr/>
            </p:nvCxnSpPr>
            <p:spPr bwMode="auto">
              <a:xfrm>
                <a:off x="4959987" y="1535883"/>
                <a:ext cx="230597" cy="1588"/>
              </a:xfrm>
              <a:prstGeom prst="line">
                <a:avLst/>
              </a:prstGeom>
              <a:noFill/>
              <a:ln w="3175">
                <a:solidFill>
                  <a:srgbClr val="FFB300"/>
                </a:solidFill>
                <a:round/>
                <a:headEnd/>
                <a:tailEnd/>
              </a:ln>
              <a:extLst>
                <a:ext uri="{909E8E84-426E-40dd-AFC4-6F175D3DCCD1}">
                  <a14:hiddenFill xmlns:a14="http://schemas.microsoft.com/office/drawing/2010/main">
                    <a:noFill/>
                  </a14:hiddenFill>
                </a:ext>
              </a:extLst>
            </p:spPr>
          </p:cxnSp>
          <p:sp>
            <p:nvSpPr>
              <p:cNvPr id="45130" name="Rectangle 41"/>
              <p:cNvSpPr>
                <a:spLocks noChangeArrowheads="1"/>
              </p:cNvSpPr>
              <p:nvPr/>
            </p:nvSpPr>
            <p:spPr bwMode="auto">
              <a:xfrm>
                <a:off x="5109954" y="1098688"/>
                <a:ext cx="90709" cy="90709"/>
              </a:xfrm>
              <a:prstGeom prst="rect">
                <a:avLst/>
              </a:prstGeom>
              <a:solidFill>
                <a:srgbClr val="000000"/>
              </a:solidFill>
              <a:ln w="3175">
                <a:solidFill>
                  <a:schemeClr val="tx1"/>
                </a:solidFill>
                <a:round/>
                <a:headEnd/>
                <a:tailEnd/>
              </a:ln>
            </p:spPr>
            <p:txBody>
              <a:bodyPr/>
              <a:lstStyle/>
              <a:p>
                <a:endParaRPr lang="en-US"/>
              </a:p>
            </p:txBody>
          </p:sp>
        </p:grpSp>
      </p:grpSp>
    </p:spTree>
    <p:extLst>
      <p:ext uri="{BB962C8B-B14F-4D97-AF65-F5344CB8AC3E}">
        <p14:creationId xmlns:p14="http://schemas.microsoft.com/office/powerpoint/2010/main" val="34175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a:xfrm>
            <a:off x="584200" y="152400"/>
            <a:ext cx="7772400" cy="1143000"/>
          </a:xfrm>
        </p:spPr>
        <p:txBody>
          <a:bodyPr/>
          <a:lstStyle/>
          <a:p>
            <a:pPr eaLnBrk="1" hangingPunct="1"/>
            <a:r>
              <a:rPr lang="en-US" sz="4400" dirty="0">
                <a:latin typeface="Calibri" charset="0"/>
                <a:ea typeface="ＭＳ Ｐゴシック" charset="0"/>
                <a:cs typeface="Calibri" charset="0"/>
                <a:hlinkClick r:id="rId3"/>
              </a:rPr>
              <a:t>http://biocyc.org/</a:t>
            </a:r>
            <a:r>
              <a:rPr lang="en-US" sz="4400" dirty="0">
                <a:latin typeface="Calibri" charset="0"/>
                <a:ea typeface="ＭＳ Ｐゴシック" charset="0"/>
                <a:cs typeface="Calibri" charset="0"/>
              </a:rPr>
              <a:t> </a:t>
            </a:r>
          </a:p>
        </p:txBody>
      </p:sp>
      <p:sp>
        <p:nvSpPr>
          <p:cNvPr id="30723" name="Rectangle 1027"/>
          <p:cNvSpPr>
            <a:spLocks noGrp="1" noChangeArrowheads="1"/>
          </p:cNvSpPr>
          <p:nvPr>
            <p:ph type="body" idx="1"/>
          </p:nvPr>
        </p:nvSpPr>
        <p:spPr>
          <a:xfrm>
            <a:off x="382588" y="1804988"/>
            <a:ext cx="8426450" cy="4030662"/>
          </a:xfrm>
        </p:spPr>
        <p:txBody>
          <a:bodyPr/>
          <a:lstStyle/>
          <a:p>
            <a:pPr algn="just" eaLnBrk="1" hangingPunct="1"/>
            <a:r>
              <a:rPr lang="en-US" sz="2400" dirty="0">
                <a:latin typeface="Calibri" charset="0"/>
                <a:ea typeface="ＭＳ Ｐゴシック" charset="0"/>
                <a:cs typeface="Calibri" charset="0"/>
              </a:rPr>
              <a:t>The </a:t>
            </a:r>
            <a:r>
              <a:rPr lang="en-US" sz="2400" dirty="0" err="1">
                <a:latin typeface="Calibri" charset="0"/>
                <a:ea typeface="ＭＳ Ｐゴシック" charset="0"/>
                <a:cs typeface="Calibri" charset="0"/>
              </a:rPr>
              <a:t>BioCyc</a:t>
            </a:r>
            <a:r>
              <a:rPr lang="en-US" sz="2400" dirty="0">
                <a:latin typeface="Calibri" charset="0"/>
                <a:ea typeface="ＭＳ Ｐゴシック" charset="0"/>
                <a:cs typeface="Calibri" charset="0"/>
              </a:rPr>
              <a:t> collection of Pathway/Genome Databases (PGDBs) provides an electronic reference source on the genomes and metabolic pathways of sequenced organisms. </a:t>
            </a:r>
          </a:p>
          <a:p>
            <a:pPr algn="just" eaLnBrk="1" hangingPunct="1"/>
            <a:endParaRPr lang="en-US" sz="2400" dirty="0">
              <a:latin typeface="Calibri" charset="0"/>
              <a:ea typeface="ＭＳ Ｐゴシック" charset="0"/>
              <a:cs typeface="Calibri" charset="0"/>
            </a:endParaRPr>
          </a:p>
          <a:p>
            <a:pPr algn="just" eaLnBrk="1" hangingPunct="1"/>
            <a:r>
              <a:rPr lang="en-US" sz="2400" dirty="0">
                <a:latin typeface="Calibri" charset="0"/>
                <a:ea typeface="ＭＳ Ｐゴシック" charset="0"/>
                <a:cs typeface="Calibri" charset="0"/>
              </a:rPr>
              <a:t>The </a:t>
            </a:r>
            <a:r>
              <a:rPr lang="en-US" sz="2400" dirty="0" err="1">
                <a:latin typeface="Calibri" charset="0"/>
                <a:ea typeface="ＭＳ Ｐゴシック" charset="0"/>
                <a:cs typeface="Calibri" charset="0"/>
              </a:rPr>
              <a:t>BioCyc</a:t>
            </a:r>
            <a:r>
              <a:rPr lang="en-US" sz="2400" dirty="0">
                <a:latin typeface="Calibri" charset="0"/>
                <a:ea typeface="ＭＳ Ｐゴシック" charset="0"/>
                <a:cs typeface="Calibri" charset="0"/>
              </a:rPr>
              <a:t> databases are divided into three tiers, based on their quality. Tier 1 databases have received person-decades of literature-based </a:t>
            </a:r>
            <a:r>
              <a:rPr lang="en-US" sz="2400" dirty="0" err="1">
                <a:latin typeface="Calibri" charset="0"/>
                <a:ea typeface="ＭＳ Ｐゴシック" charset="0"/>
                <a:cs typeface="Calibri" charset="0"/>
              </a:rPr>
              <a:t>curation</a:t>
            </a:r>
            <a:r>
              <a:rPr lang="en-US" sz="2400" dirty="0">
                <a:latin typeface="Calibri" charset="0"/>
                <a:ea typeface="ＭＳ Ｐゴシック" charset="0"/>
                <a:cs typeface="Calibri" charset="0"/>
              </a:rPr>
              <a:t>, and are the most accurate. Tier 2 and Tier 3 databases contain computationally predicted metabolic pathways, predictions as to which genes code for missing enzymes in metabolic pathways, and predicted operons.</a:t>
            </a:r>
          </a:p>
        </p:txBody>
      </p:sp>
      <p:sp>
        <p:nvSpPr>
          <p:cNvPr id="307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BC20CBD-A40E-B340-BAEC-D79C21D07F16}" type="slidenum">
              <a:rPr lang="en-US" sz="1400">
                <a:solidFill>
                  <a:srgbClr val="000000"/>
                </a:solidFill>
                <a:latin typeface="Calibri" charset="0"/>
                <a:cs typeface="Calibri" charset="0"/>
              </a:rPr>
              <a:pPr/>
              <a:t>26</a:t>
            </a:fld>
            <a:endParaRPr lang="en-US" sz="1400">
              <a:solidFill>
                <a:srgbClr val="000000"/>
              </a:solidFill>
              <a:latin typeface="Calibri" charset="0"/>
              <a:cs typeface="Calibri" charset="0"/>
            </a:endParaRPr>
          </a:p>
        </p:txBody>
      </p:sp>
      <p:pic>
        <p:nvPicPr>
          <p:cNvPr id="30725" name="Picture 6"/>
          <p:cNvPicPr>
            <a:picLocks noChangeAspect="1"/>
          </p:cNvPicPr>
          <p:nvPr/>
        </p:nvPicPr>
        <p:blipFill>
          <a:blip r:embed="rId4">
            <a:extLst>
              <a:ext uri="{28A0092B-C50C-407E-A947-70E740481C1C}">
                <a14:useLocalDpi xmlns:a14="http://schemas.microsoft.com/office/drawing/2010/main" val="0"/>
              </a:ext>
            </a:extLst>
          </a:blip>
          <a:srcRect b="2217"/>
          <a:stretch>
            <a:fillRect/>
          </a:stretch>
        </p:blipFill>
        <p:spPr bwMode="auto">
          <a:xfrm>
            <a:off x="6904038" y="107950"/>
            <a:ext cx="12017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4188" y="261938"/>
            <a:ext cx="136683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69188" y="850900"/>
            <a:ext cx="11779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9"/>
          <p:cNvSpPr>
            <a:spLocks noChangeArrowheads="1"/>
          </p:cNvSpPr>
          <p:nvPr/>
        </p:nvSpPr>
        <p:spPr bwMode="auto">
          <a:xfrm>
            <a:off x="333375" y="6592147"/>
            <a:ext cx="8274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800" dirty="0" err="1">
                <a:solidFill>
                  <a:srgbClr val="000000"/>
                </a:solidFill>
                <a:latin typeface="Calibri" charset="0"/>
                <a:ea typeface="ＭＳ Ｐゴシック" charset="0"/>
                <a:cs typeface="Calibri" charset="0"/>
              </a:rPr>
              <a:t>Caspi</a:t>
            </a:r>
            <a:r>
              <a:rPr lang="en-US" sz="800" dirty="0">
                <a:solidFill>
                  <a:srgbClr val="000000"/>
                </a:solidFill>
                <a:latin typeface="Calibri" charset="0"/>
                <a:ea typeface="ＭＳ Ｐゴシック" charset="0"/>
                <a:cs typeface="Calibri" charset="0"/>
              </a:rPr>
              <a:t>, R. et al., </a:t>
            </a:r>
            <a:r>
              <a:rPr lang="en-US" sz="800" dirty="0" smtClean="0">
                <a:solidFill>
                  <a:srgbClr val="000000"/>
                </a:solidFill>
                <a:latin typeface="Calibri" charset="0"/>
                <a:ea typeface="ＭＳ Ｐゴシック" charset="0"/>
                <a:cs typeface="Calibri" charset="0"/>
              </a:rPr>
              <a:t>2008. The </a:t>
            </a:r>
            <a:r>
              <a:rPr lang="en-US" sz="800" dirty="0" err="1">
                <a:solidFill>
                  <a:srgbClr val="000000"/>
                </a:solidFill>
                <a:latin typeface="Calibri" charset="0"/>
                <a:ea typeface="ＭＳ Ｐゴシック" charset="0"/>
                <a:cs typeface="Calibri" charset="0"/>
              </a:rPr>
              <a:t>MetaCyc</a:t>
            </a:r>
            <a:r>
              <a:rPr lang="en-US" sz="800" dirty="0">
                <a:solidFill>
                  <a:srgbClr val="000000"/>
                </a:solidFill>
                <a:latin typeface="Calibri" charset="0"/>
                <a:ea typeface="ＭＳ Ｐゴシック" charset="0"/>
                <a:cs typeface="Calibri" charset="0"/>
              </a:rPr>
              <a:t> Database of metabolic pathways and enzymes and the </a:t>
            </a:r>
            <a:r>
              <a:rPr lang="en-US" sz="800" dirty="0" err="1">
                <a:solidFill>
                  <a:srgbClr val="000000"/>
                </a:solidFill>
                <a:latin typeface="Calibri" charset="0"/>
                <a:ea typeface="ＭＳ Ｐゴシック" charset="0"/>
                <a:cs typeface="Calibri" charset="0"/>
              </a:rPr>
              <a:t>BioCyc</a:t>
            </a:r>
            <a:r>
              <a:rPr lang="en-US" sz="800" dirty="0">
                <a:solidFill>
                  <a:srgbClr val="000000"/>
                </a:solidFill>
                <a:latin typeface="Calibri" charset="0"/>
                <a:ea typeface="ＭＳ Ｐゴシック" charset="0"/>
                <a:cs typeface="Calibri" charset="0"/>
              </a:rPr>
              <a:t> collection of Pathway/Genome Databases, Nucleic Acids Research , 36:D623-</a:t>
            </a:r>
            <a:r>
              <a:rPr lang="en-US" sz="800" dirty="0" smtClean="0">
                <a:solidFill>
                  <a:srgbClr val="000000"/>
                </a:solidFill>
                <a:latin typeface="Calibri" charset="0"/>
                <a:ea typeface="ＭＳ Ｐゴシック" charset="0"/>
                <a:cs typeface="Calibri" charset="0"/>
              </a:rPr>
              <a:t>D631</a:t>
            </a:r>
            <a:endParaRPr lang="en-US" sz="8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6078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639763" y="52388"/>
            <a:ext cx="7772400" cy="904875"/>
          </a:xfrm>
        </p:spPr>
        <p:txBody>
          <a:bodyPr/>
          <a:lstStyle/>
          <a:p>
            <a:pPr eaLnBrk="1" hangingPunct="1"/>
            <a:r>
              <a:rPr lang="en-US" sz="4400" dirty="0">
                <a:latin typeface="Calibri" charset="0"/>
                <a:ea typeface="ＭＳ Ｐゴシック" charset="0"/>
                <a:cs typeface="Calibri" charset="0"/>
                <a:hlinkClick r:id="rId3"/>
              </a:rPr>
              <a:t>http://metacyc.org/</a:t>
            </a:r>
            <a:r>
              <a:rPr lang="en-US" sz="4400" dirty="0">
                <a:latin typeface="Calibri" charset="0"/>
                <a:ea typeface="ＭＳ Ｐゴシック" charset="0"/>
                <a:cs typeface="Calibri" charset="0"/>
              </a:rPr>
              <a:t> </a:t>
            </a:r>
          </a:p>
        </p:txBody>
      </p:sp>
      <p:sp>
        <p:nvSpPr>
          <p:cNvPr id="32771" name="Rectangle 1027"/>
          <p:cNvSpPr>
            <a:spLocks noGrp="1" noChangeArrowheads="1"/>
          </p:cNvSpPr>
          <p:nvPr>
            <p:ph type="body" idx="1"/>
          </p:nvPr>
        </p:nvSpPr>
        <p:spPr>
          <a:xfrm>
            <a:off x="312738" y="1336349"/>
            <a:ext cx="8424862" cy="5497513"/>
          </a:xfrm>
        </p:spPr>
        <p:txBody>
          <a:bodyPr/>
          <a:lstStyle/>
          <a:p>
            <a:pPr algn="just" eaLnBrk="1" hangingPunct="1"/>
            <a:r>
              <a:rPr lang="en-US" sz="2400" dirty="0" err="1">
                <a:latin typeface="Calibri"/>
                <a:ea typeface="ＭＳ Ｐゴシック" charset="0"/>
                <a:cs typeface="Calibri"/>
              </a:rPr>
              <a:t>MetaCyc</a:t>
            </a:r>
            <a:r>
              <a:rPr lang="en-US" sz="2400" dirty="0">
                <a:latin typeface="Calibri"/>
                <a:ea typeface="ＭＳ Ｐゴシック" charset="0"/>
                <a:cs typeface="Calibri"/>
              </a:rPr>
              <a:t> </a:t>
            </a:r>
            <a:r>
              <a:rPr lang="en-US" sz="2400" dirty="0" smtClean="0">
                <a:latin typeface="Calibri"/>
                <a:ea typeface="ＭＳ Ｐゴシック" charset="0"/>
                <a:cs typeface="Calibri"/>
              </a:rPr>
              <a:t>is a multi-organismal member of the </a:t>
            </a:r>
            <a:r>
              <a:rPr lang="en-US" sz="2400" dirty="0" err="1" smtClean="0">
                <a:latin typeface="Calibri"/>
                <a:ea typeface="ＭＳ Ｐゴシック" charset="0"/>
                <a:cs typeface="Calibri"/>
              </a:rPr>
              <a:t>BioCyc</a:t>
            </a:r>
            <a:r>
              <a:rPr lang="en-US" sz="2400" dirty="0" smtClean="0">
                <a:latin typeface="Calibri"/>
                <a:ea typeface="ＭＳ Ｐゴシック" charset="0"/>
                <a:cs typeface="Calibri"/>
              </a:rPr>
              <a:t> collection that serves </a:t>
            </a:r>
            <a:r>
              <a:rPr lang="en-US" sz="2400" dirty="0">
                <a:latin typeface="Calibri"/>
                <a:ea typeface="ＭＳ Ｐゴシック" charset="0"/>
                <a:cs typeface="Calibri"/>
              </a:rPr>
              <a:t>as a high-quality reference DB for predicting metabolic pathways in other organisms. </a:t>
            </a:r>
            <a:r>
              <a:rPr lang="en-US" sz="2400" dirty="0" err="1">
                <a:latin typeface="Calibri"/>
                <a:ea typeface="ＭＳ Ｐゴシック" charset="0"/>
                <a:cs typeface="Calibri"/>
              </a:rPr>
              <a:t>MetaCyc</a:t>
            </a:r>
            <a:r>
              <a:rPr lang="en-US" sz="2400" dirty="0">
                <a:latin typeface="Calibri"/>
                <a:ea typeface="ＭＳ Ｐゴシック" charset="0"/>
                <a:cs typeface="Calibri"/>
              </a:rPr>
              <a:t> entries are based on experimental evidence cited from literature searches. </a:t>
            </a:r>
          </a:p>
          <a:p>
            <a:pPr algn="just" eaLnBrk="1" hangingPunct="1"/>
            <a:endParaRPr lang="en-US" sz="2400" dirty="0" smtClean="0">
              <a:latin typeface="Calibri"/>
              <a:ea typeface="ＭＳ Ｐゴシック" charset="0"/>
              <a:cs typeface="Calibri"/>
            </a:endParaRPr>
          </a:p>
          <a:p>
            <a:pPr algn="just" eaLnBrk="1" hangingPunct="1"/>
            <a:r>
              <a:rPr lang="en-US" sz="2400" dirty="0" err="1" smtClean="0">
                <a:latin typeface="Calibri"/>
                <a:ea typeface="ＭＳ Ｐゴシック" charset="0"/>
                <a:cs typeface="Calibri"/>
              </a:rPr>
              <a:t>MetaCyc</a:t>
            </a:r>
            <a:r>
              <a:rPr lang="en-US" sz="2400" dirty="0" smtClean="0">
                <a:latin typeface="Calibri"/>
                <a:ea typeface="ＭＳ Ｐゴシック" charset="0"/>
                <a:cs typeface="Calibri"/>
              </a:rPr>
              <a:t> does not seek to model metabolism of individual organisms, which is the role of individual </a:t>
            </a:r>
            <a:r>
              <a:rPr lang="en-US" sz="2400" dirty="0" err="1" smtClean="0">
                <a:latin typeface="Calibri"/>
                <a:ea typeface="ＭＳ Ｐゴシック" charset="0"/>
                <a:cs typeface="Calibri"/>
              </a:rPr>
              <a:t>BioCyc</a:t>
            </a:r>
            <a:r>
              <a:rPr lang="en-US" sz="2400" dirty="0" smtClean="0">
                <a:latin typeface="Calibri"/>
                <a:ea typeface="ＭＳ Ｐゴシック" charset="0"/>
                <a:cs typeface="Calibri"/>
              </a:rPr>
              <a:t> PGDBs. </a:t>
            </a:r>
          </a:p>
          <a:p>
            <a:pPr algn="just" eaLnBrk="1" hangingPunct="1"/>
            <a:endParaRPr lang="en-US" sz="2400" dirty="0">
              <a:latin typeface="Calibri"/>
              <a:ea typeface="ＭＳ Ｐゴシック" charset="0"/>
              <a:cs typeface="Calibri"/>
            </a:endParaRPr>
          </a:p>
          <a:p>
            <a:pPr algn="just"/>
            <a:r>
              <a:rPr lang="en-US" sz="2400" dirty="0" err="1">
                <a:latin typeface="Calibri"/>
                <a:ea typeface="ＭＳ Ｐゴシック" charset="0"/>
                <a:cs typeface="Calibri"/>
              </a:rPr>
              <a:t>MetaCyc</a:t>
            </a:r>
            <a:r>
              <a:rPr lang="en-US" sz="2400" dirty="0">
                <a:latin typeface="Calibri"/>
                <a:ea typeface="ＭＳ Ｐゴシック" charset="0"/>
                <a:cs typeface="Calibri"/>
              </a:rPr>
              <a:t> contains </a:t>
            </a:r>
            <a:r>
              <a:rPr lang="en-US" sz="2400" b="1" u="sng" dirty="0" smtClean="0">
                <a:latin typeface="Calibri"/>
                <a:ea typeface="ＭＳ Ｐゴシック" charset="0"/>
                <a:cs typeface="Calibri"/>
              </a:rPr>
              <a:t>1,846</a:t>
            </a:r>
            <a:r>
              <a:rPr lang="en-US" sz="2400" dirty="0" smtClean="0">
                <a:latin typeface="Calibri"/>
                <a:ea typeface="ＭＳ Ｐゴシック" charset="0"/>
                <a:cs typeface="Calibri"/>
              </a:rPr>
              <a:t> base </a:t>
            </a:r>
            <a:r>
              <a:rPr lang="en-US" sz="2400" dirty="0">
                <a:latin typeface="Calibri"/>
                <a:ea typeface="ＭＳ Ｐゴシック" charset="0"/>
                <a:cs typeface="Calibri"/>
              </a:rPr>
              <a:t>pathways, compared to </a:t>
            </a:r>
            <a:r>
              <a:rPr lang="en-US" sz="2400" b="1" u="sng" dirty="0" smtClean="0">
                <a:latin typeface="Calibri"/>
                <a:ea typeface="ＭＳ Ｐゴシック" charset="0"/>
                <a:cs typeface="Calibri"/>
              </a:rPr>
              <a:t>179</a:t>
            </a:r>
            <a:r>
              <a:rPr lang="en-US" sz="2400" dirty="0" smtClean="0">
                <a:latin typeface="Calibri"/>
                <a:ea typeface="ＭＳ Ｐゴシック" charset="0"/>
                <a:cs typeface="Calibri"/>
              </a:rPr>
              <a:t> </a:t>
            </a:r>
            <a:r>
              <a:rPr lang="en-US" sz="2400" dirty="0" smtClean="0">
                <a:latin typeface="Calibri"/>
                <a:ea typeface="ＭＳ Ｐゴシック" charset="0"/>
                <a:cs typeface="Calibri"/>
              </a:rPr>
              <a:t>pathway modules </a:t>
            </a:r>
            <a:r>
              <a:rPr lang="en-US" sz="2400" dirty="0">
                <a:latin typeface="Calibri"/>
                <a:ea typeface="ＭＳ Ｐゴシック" charset="0"/>
                <a:cs typeface="Calibri"/>
              </a:rPr>
              <a:t>in KEGG. Furthermore </a:t>
            </a:r>
            <a:r>
              <a:rPr lang="en-US" sz="2400" dirty="0" err="1">
                <a:latin typeface="Calibri"/>
                <a:ea typeface="ＭＳ Ｐゴシック" charset="0"/>
                <a:cs typeface="Calibri"/>
              </a:rPr>
              <a:t>MetaCyc</a:t>
            </a:r>
            <a:r>
              <a:rPr lang="en-US" sz="2400" dirty="0">
                <a:latin typeface="Calibri"/>
                <a:ea typeface="ＭＳ Ｐゴシック" charset="0"/>
                <a:cs typeface="Calibri"/>
              </a:rPr>
              <a:t> assigns </a:t>
            </a:r>
            <a:r>
              <a:rPr lang="en-US" sz="2400" dirty="0" smtClean="0">
                <a:latin typeface="Calibri"/>
                <a:cs typeface="Calibri"/>
              </a:rPr>
              <a:t>10,262</a:t>
            </a:r>
            <a:r>
              <a:rPr lang="en-US" sz="2400" dirty="0" smtClean="0">
                <a:latin typeface="Calibri"/>
                <a:ea typeface="ＭＳ Ｐゴシック" charset="0"/>
                <a:cs typeface="Calibri"/>
              </a:rPr>
              <a:t> </a:t>
            </a:r>
            <a:r>
              <a:rPr lang="en-US" sz="2400" dirty="0" smtClean="0">
                <a:latin typeface="Calibri"/>
                <a:ea typeface="ＭＳ Ｐゴシック" charset="0"/>
                <a:cs typeface="Calibri"/>
              </a:rPr>
              <a:t>reactions </a:t>
            </a:r>
            <a:r>
              <a:rPr lang="en-US" sz="2400" dirty="0">
                <a:latin typeface="Calibri"/>
                <a:ea typeface="ＭＳ Ｐゴシック" charset="0"/>
                <a:cs typeface="Calibri"/>
              </a:rPr>
              <a:t>to pathways </a:t>
            </a:r>
            <a:r>
              <a:rPr lang="en-US" sz="2400" dirty="0" smtClean="0">
                <a:latin typeface="Calibri"/>
                <a:ea typeface="ＭＳ Ｐゴシック" charset="0"/>
                <a:cs typeface="Calibri"/>
              </a:rPr>
              <a:t>and contains </a:t>
            </a:r>
            <a:r>
              <a:rPr lang="en-US" sz="2400" dirty="0" smtClean="0">
                <a:latin typeface="Calibri"/>
                <a:ea typeface="ＭＳ Ｐゴシック" charset="0"/>
                <a:cs typeface="Calibri"/>
              </a:rPr>
              <a:t>over </a:t>
            </a:r>
            <a:r>
              <a:rPr lang="en-US" sz="2400" dirty="0" smtClean="0">
                <a:latin typeface="Calibri"/>
                <a:cs typeface="Calibri"/>
              </a:rPr>
              <a:t>36,796 </a:t>
            </a:r>
            <a:r>
              <a:rPr lang="en-US" sz="2400" dirty="0" smtClean="0">
                <a:latin typeface="Calibri"/>
                <a:cs typeface="Calibri"/>
              </a:rPr>
              <a:t>pathway-associated literature citations</a:t>
            </a:r>
            <a:r>
              <a:rPr lang="en-US" sz="2400" dirty="0" smtClean="0">
                <a:latin typeface="Calibri"/>
                <a:ea typeface="ＭＳ Ｐゴシック" charset="0"/>
                <a:cs typeface="Calibri"/>
              </a:rPr>
              <a:t>. </a:t>
            </a:r>
            <a:endParaRPr lang="en-US" sz="2400" dirty="0">
              <a:latin typeface="Calibri"/>
              <a:ea typeface="ＭＳ Ｐゴシック" charset="0"/>
              <a:cs typeface="Calibri"/>
            </a:endParaRPr>
          </a:p>
        </p:txBody>
      </p:sp>
      <p:sp>
        <p:nvSpPr>
          <p:cNvPr id="327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2FE84B3-A1A4-3644-AD4F-D0BFB7FBDD0D}" type="slidenum">
              <a:rPr lang="en-US" sz="1400">
                <a:solidFill>
                  <a:srgbClr val="000000"/>
                </a:solidFill>
                <a:latin typeface="Calibri" charset="0"/>
                <a:cs typeface="Calibri" charset="0"/>
              </a:rPr>
              <a:pPr/>
              <a:t>27</a:t>
            </a:fld>
            <a:endParaRPr lang="en-US" sz="1400">
              <a:solidFill>
                <a:srgbClr val="000000"/>
              </a:solidFill>
              <a:latin typeface="Calibri" charset="0"/>
              <a:cs typeface="Calibri" charset="0"/>
            </a:endParaRPr>
          </a:p>
        </p:txBody>
      </p:sp>
      <p:sp>
        <p:nvSpPr>
          <p:cNvPr id="32773" name="Rectangle 12"/>
          <p:cNvSpPr>
            <a:spLocks noChangeArrowheads="1"/>
          </p:cNvSpPr>
          <p:nvPr/>
        </p:nvSpPr>
        <p:spPr bwMode="auto">
          <a:xfrm>
            <a:off x="387350" y="6592147"/>
            <a:ext cx="82756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800" dirty="0" err="1">
                <a:solidFill>
                  <a:srgbClr val="000000"/>
                </a:solidFill>
                <a:latin typeface="Calibri" charset="0"/>
                <a:ea typeface="ＭＳ Ｐゴシック" charset="0"/>
                <a:cs typeface="Calibri" charset="0"/>
              </a:rPr>
              <a:t>Caspi</a:t>
            </a:r>
            <a:r>
              <a:rPr lang="en-US" sz="800" dirty="0">
                <a:solidFill>
                  <a:srgbClr val="000000"/>
                </a:solidFill>
                <a:latin typeface="Calibri" charset="0"/>
                <a:ea typeface="ＭＳ Ｐゴシック" charset="0"/>
                <a:cs typeface="Calibri" charset="0"/>
              </a:rPr>
              <a:t>, R. et al., </a:t>
            </a:r>
            <a:r>
              <a:rPr lang="en-US" sz="800" dirty="0" smtClean="0">
                <a:solidFill>
                  <a:srgbClr val="000000"/>
                </a:solidFill>
                <a:latin typeface="Calibri" charset="0"/>
                <a:ea typeface="ＭＳ Ｐゴシック" charset="0"/>
                <a:cs typeface="Calibri" charset="0"/>
              </a:rPr>
              <a:t>2008. The </a:t>
            </a:r>
            <a:r>
              <a:rPr lang="en-US" sz="800" dirty="0" err="1">
                <a:solidFill>
                  <a:srgbClr val="000000"/>
                </a:solidFill>
                <a:latin typeface="Calibri" charset="0"/>
                <a:ea typeface="ＭＳ Ｐゴシック" charset="0"/>
                <a:cs typeface="Calibri" charset="0"/>
              </a:rPr>
              <a:t>MetaCyc</a:t>
            </a:r>
            <a:r>
              <a:rPr lang="en-US" sz="800" dirty="0">
                <a:solidFill>
                  <a:srgbClr val="000000"/>
                </a:solidFill>
                <a:latin typeface="Calibri" charset="0"/>
                <a:ea typeface="ＭＳ Ｐゴシック" charset="0"/>
                <a:cs typeface="Calibri" charset="0"/>
              </a:rPr>
              <a:t> Database of metabolic pathways and enzymes and the </a:t>
            </a:r>
            <a:r>
              <a:rPr lang="en-US" sz="800" dirty="0" err="1">
                <a:solidFill>
                  <a:srgbClr val="000000"/>
                </a:solidFill>
                <a:latin typeface="Calibri" charset="0"/>
                <a:ea typeface="ＭＳ Ｐゴシック" charset="0"/>
                <a:cs typeface="Calibri" charset="0"/>
              </a:rPr>
              <a:t>BioCyc</a:t>
            </a:r>
            <a:r>
              <a:rPr lang="en-US" sz="800" dirty="0">
                <a:solidFill>
                  <a:srgbClr val="000000"/>
                </a:solidFill>
                <a:latin typeface="Calibri" charset="0"/>
                <a:ea typeface="ＭＳ Ｐゴシック" charset="0"/>
                <a:cs typeface="Calibri" charset="0"/>
              </a:rPr>
              <a:t> collection of Pathway/Genome Databases, Nucleic Acids Research , 36:D623-</a:t>
            </a:r>
            <a:r>
              <a:rPr lang="en-US" sz="800" dirty="0" smtClean="0">
                <a:solidFill>
                  <a:srgbClr val="000000"/>
                </a:solidFill>
                <a:latin typeface="Calibri" charset="0"/>
                <a:ea typeface="ＭＳ Ｐゴシック" charset="0"/>
                <a:cs typeface="Calibri" charset="0"/>
              </a:rPr>
              <a:t>D631</a:t>
            </a:r>
            <a:endParaRPr lang="en-US" sz="800" dirty="0">
              <a:solidFill>
                <a:srgbClr val="000000"/>
              </a:solidFill>
              <a:latin typeface="Calibri" charset="0"/>
              <a:ea typeface="ＭＳ Ｐゴシック" charset="0"/>
              <a:cs typeface="Calibri" charset="0"/>
            </a:endParaRPr>
          </a:p>
        </p:txBody>
      </p:sp>
      <p:pic>
        <p:nvPicPr>
          <p:cNvPr id="6" name="Picture 6"/>
          <p:cNvPicPr>
            <a:picLocks noChangeAspect="1"/>
          </p:cNvPicPr>
          <p:nvPr/>
        </p:nvPicPr>
        <p:blipFill>
          <a:blip r:embed="rId4">
            <a:extLst>
              <a:ext uri="{28A0092B-C50C-407E-A947-70E740481C1C}">
                <a14:useLocalDpi xmlns:a14="http://schemas.microsoft.com/office/drawing/2010/main" val="0"/>
              </a:ext>
            </a:extLst>
          </a:blip>
          <a:srcRect b="2217"/>
          <a:stretch>
            <a:fillRect/>
          </a:stretch>
        </p:blipFill>
        <p:spPr bwMode="auto">
          <a:xfrm>
            <a:off x="6904038" y="107950"/>
            <a:ext cx="12017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4188" y="261938"/>
            <a:ext cx="136683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69188" y="850900"/>
            <a:ext cx="11779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63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7"/>
          <p:cNvSpPr>
            <a:spLocks noGrp="1" noChangeArrowheads="1"/>
          </p:cNvSpPr>
          <p:nvPr>
            <p:ph type="body" idx="1"/>
          </p:nvPr>
        </p:nvSpPr>
        <p:spPr>
          <a:xfrm>
            <a:off x="50154" y="1173163"/>
            <a:ext cx="9082087" cy="4860925"/>
          </a:xfrm>
        </p:spPr>
        <p:txBody>
          <a:bodyPr>
            <a:normAutofit fontScale="92500" lnSpcReduction="20000"/>
          </a:bodyPr>
          <a:lstStyle/>
          <a:p>
            <a:pPr algn="just" eaLnBrk="1" hangingPunct="1"/>
            <a:r>
              <a:rPr lang="en-US" sz="2600" dirty="0">
                <a:latin typeface="Calibri" charset="0"/>
                <a:ea typeface="ＭＳ Ｐゴシック" charset="0"/>
                <a:cs typeface="Calibri" charset="0"/>
              </a:rPr>
              <a:t>Pathway Tools</a:t>
            </a:r>
          </a:p>
          <a:p>
            <a:pPr algn="just" eaLnBrk="1" hangingPunct="1"/>
            <a:endParaRPr lang="en-US" sz="2600" dirty="0">
              <a:latin typeface="Calibri" charset="0"/>
              <a:ea typeface="ＭＳ Ｐゴシック" charset="0"/>
              <a:cs typeface="Calibri" charset="0"/>
            </a:endParaRPr>
          </a:p>
          <a:p>
            <a:pPr lvl="1" algn="just" eaLnBrk="1" hangingPunct="1"/>
            <a:r>
              <a:rPr lang="en-US" sz="2600" dirty="0" err="1">
                <a:latin typeface="Calibri" charset="0"/>
                <a:ea typeface="ＭＳ Ｐゴシック" charset="0"/>
                <a:cs typeface="Calibri" charset="0"/>
              </a:rPr>
              <a:t>PathoLogic</a:t>
            </a:r>
            <a:r>
              <a:rPr lang="en-US" sz="2600" dirty="0">
                <a:latin typeface="Calibri" charset="0"/>
                <a:ea typeface="ＭＳ Ｐゴシック" charset="0"/>
                <a:cs typeface="Calibri" charset="0"/>
              </a:rPr>
              <a:t>: Creates a new PGDB containing the inferred metabolic pathways of an organism, given a </a:t>
            </a:r>
            <a:r>
              <a:rPr lang="en-US" sz="2600" dirty="0" err="1">
                <a:latin typeface="Calibri" charset="0"/>
                <a:ea typeface="ＭＳ Ｐゴシック" charset="0"/>
                <a:cs typeface="Calibri" charset="0"/>
              </a:rPr>
              <a:t>Genbank</a:t>
            </a:r>
            <a:r>
              <a:rPr lang="en-US" sz="2600" dirty="0">
                <a:latin typeface="Calibri" charset="0"/>
                <a:ea typeface="ＭＳ Ｐゴシック" charset="0"/>
                <a:cs typeface="Calibri" charset="0"/>
              </a:rPr>
              <a:t> entry as input.</a:t>
            </a:r>
          </a:p>
          <a:p>
            <a:pPr lvl="1" algn="just" eaLnBrk="1" hangingPunct="1">
              <a:buFontTx/>
              <a:buNone/>
            </a:pPr>
            <a:endParaRPr lang="en-US" sz="2600" dirty="0">
              <a:latin typeface="Calibri" charset="0"/>
              <a:ea typeface="ＭＳ Ｐゴシック" charset="0"/>
              <a:cs typeface="Calibri" charset="0"/>
            </a:endParaRPr>
          </a:p>
          <a:p>
            <a:pPr lvl="1" algn="just" eaLnBrk="1" hangingPunct="1"/>
            <a:r>
              <a:rPr lang="en-US" sz="2600" dirty="0">
                <a:latin typeface="Calibri" charset="0"/>
                <a:ea typeface="ＭＳ Ｐゴシック" charset="0"/>
                <a:cs typeface="Calibri" charset="0"/>
              </a:rPr>
              <a:t>Pathway/Genome Navigator: Supports query, visualization, and analysis of PGDBs. </a:t>
            </a:r>
          </a:p>
          <a:p>
            <a:pPr lvl="1" algn="just" eaLnBrk="1" hangingPunct="1"/>
            <a:endParaRPr lang="en-US" sz="2600" dirty="0">
              <a:latin typeface="Calibri" charset="0"/>
              <a:ea typeface="ＭＳ Ｐゴシック" charset="0"/>
              <a:cs typeface="Calibri" charset="0"/>
            </a:endParaRPr>
          </a:p>
          <a:p>
            <a:pPr lvl="1" algn="just" eaLnBrk="1" hangingPunct="1"/>
            <a:r>
              <a:rPr lang="en-US" sz="2600" dirty="0">
                <a:latin typeface="Calibri" charset="0"/>
                <a:ea typeface="ＭＳ Ｐゴシック" charset="0"/>
                <a:cs typeface="Calibri" charset="0"/>
              </a:rPr>
              <a:t>Pathway/Genome Editors: Provide interactive editing capabilities for PGDBs. </a:t>
            </a:r>
            <a:endParaRPr lang="en-US" sz="2600" dirty="0" smtClean="0">
              <a:latin typeface="Calibri" charset="0"/>
              <a:ea typeface="ＭＳ Ｐゴシック" charset="0"/>
              <a:cs typeface="Calibri" charset="0"/>
            </a:endParaRPr>
          </a:p>
          <a:p>
            <a:pPr lvl="1" algn="just" eaLnBrk="1" hangingPunct="1"/>
            <a:endParaRPr lang="en-US" sz="2600" dirty="0">
              <a:latin typeface="Calibri" charset="0"/>
              <a:ea typeface="ＭＳ Ｐゴシック" charset="0"/>
              <a:cs typeface="Calibri" charset="0"/>
            </a:endParaRPr>
          </a:p>
          <a:p>
            <a:pPr lvl="1" algn="just"/>
            <a:r>
              <a:rPr lang="en-US" sz="2600" dirty="0" err="1" smtClean="0">
                <a:latin typeface="Calibri" charset="0"/>
                <a:ea typeface="ＭＳ Ｐゴシック" charset="0"/>
                <a:cs typeface="Calibri" charset="0"/>
              </a:rPr>
              <a:t>MetaFlux</a:t>
            </a:r>
            <a:r>
              <a:rPr lang="en-US" sz="2600" dirty="0" smtClean="0">
                <a:latin typeface="Calibri" charset="0"/>
                <a:ea typeface="ＭＳ Ｐゴシック" charset="0"/>
                <a:cs typeface="Calibri" charset="0"/>
              </a:rPr>
              <a:t>: Supports flux balance analysis (FBA) modeling.</a:t>
            </a:r>
          </a:p>
          <a:p>
            <a:pPr lvl="1" algn="just" eaLnBrk="1" hangingPunct="1"/>
            <a:endParaRPr lang="en-US" sz="2400" dirty="0">
              <a:latin typeface="Calibri" charset="0"/>
              <a:ea typeface="ＭＳ Ｐゴシック" charset="0"/>
              <a:cs typeface="Calibri" charset="0"/>
            </a:endParaRPr>
          </a:p>
          <a:p>
            <a:pPr lvl="1" algn="just" eaLnBrk="1" hangingPunct="1"/>
            <a:endParaRPr lang="en-US" sz="2400" dirty="0">
              <a:latin typeface="Calibri" charset="0"/>
              <a:ea typeface="ＭＳ Ｐゴシック" charset="0"/>
              <a:cs typeface="Calibri" charset="0"/>
            </a:endParaRPr>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09F34FA7-4D69-6941-B462-2B45E61D3DFE}" type="slidenum">
              <a:rPr lang="en-US" sz="1400">
                <a:solidFill>
                  <a:srgbClr val="000000"/>
                </a:solidFill>
                <a:latin typeface="Calibri" charset="0"/>
                <a:cs typeface="Calibri" charset="0"/>
              </a:rPr>
              <a:pPr/>
              <a:t>28</a:t>
            </a:fld>
            <a:endParaRPr lang="en-US" sz="1400">
              <a:solidFill>
                <a:srgbClr val="000000"/>
              </a:solidFill>
              <a:latin typeface="Calibri" charset="0"/>
              <a:cs typeface="Calibri" charset="0"/>
            </a:endParaRPr>
          </a:p>
        </p:txBody>
      </p:sp>
      <p:sp>
        <p:nvSpPr>
          <p:cNvPr id="34820" name="Rectangle 5"/>
          <p:cNvSpPr>
            <a:spLocks noChangeArrowheads="1"/>
          </p:cNvSpPr>
          <p:nvPr/>
        </p:nvSpPr>
        <p:spPr bwMode="auto">
          <a:xfrm>
            <a:off x="0" y="920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4400" dirty="0">
                <a:solidFill>
                  <a:srgbClr val="000000"/>
                </a:solidFill>
                <a:latin typeface="Calibri" charset="0"/>
                <a:ea typeface="ＭＳ Ｐゴシック" charset="0"/>
                <a:cs typeface="Calibri" charset="0"/>
                <a:hlinkClick r:id="rId3"/>
              </a:rPr>
              <a:t>http://bioinformatics.ai.sri.com/ptools</a:t>
            </a:r>
            <a:endParaRPr lang="en-US" sz="4400" dirty="0">
              <a:solidFill>
                <a:srgbClr val="000000"/>
              </a:solidFill>
              <a:latin typeface="Calibri" charset="0"/>
              <a:ea typeface="ＭＳ Ｐゴシック" charset="0"/>
              <a:cs typeface="Calibri" charset="0"/>
            </a:endParaRPr>
          </a:p>
        </p:txBody>
      </p:sp>
      <p:sp>
        <p:nvSpPr>
          <p:cNvPr id="34821" name="Rectangle 9"/>
          <p:cNvSpPr>
            <a:spLocks noChangeArrowheads="1"/>
          </p:cNvSpPr>
          <p:nvPr/>
        </p:nvSpPr>
        <p:spPr bwMode="auto">
          <a:xfrm>
            <a:off x="2187575" y="6602664"/>
            <a:ext cx="52087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eaLnBrk="0" fontAlgn="base" hangingPunct="0">
              <a:spcBef>
                <a:spcPct val="0"/>
              </a:spcBef>
              <a:spcAft>
                <a:spcPct val="0"/>
              </a:spcAft>
            </a:pPr>
            <a:r>
              <a:rPr lang="en-US" sz="800" dirty="0">
                <a:solidFill>
                  <a:srgbClr val="000000"/>
                </a:solidFill>
                <a:latin typeface="Calibri" charset="0"/>
                <a:ea typeface="ＭＳ Ｐゴシック" charset="0"/>
                <a:cs typeface="Calibri" charset="0"/>
              </a:rPr>
              <a:t>Karp, P.D. and Paley, S. and Romero, P</a:t>
            </a:r>
            <a:r>
              <a:rPr lang="en-US" sz="800" dirty="0" smtClean="0">
                <a:solidFill>
                  <a:srgbClr val="000000"/>
                </a:solidFill>
                <a:latin typeface="Calibri" charset="0"/>
                <a:ea typeface="ＭＳ Ｐゴシック" charset="0"/>
                <a:cs typeface="Calibri" charset="0"/>
              </a:rPr>
              <a:t>.2002. </a:t>
            </a:r>
            <a:r>
              <a:rPr lang="en-US" sz="800" dirty="0">
                <a:solidFill>
                  <a:srgbClr val="000000"/>
                </a:solidFill>
                <a:latin typeface="Calibri" charset="0"/>
                <a:ea typeface="ＭＳ Ｐゴシック" charset="0"/>
                <a:cs typeface="Calibri" charset="0"/>
              </a:rPr>
              <a:t>The Pathway Tools Software. Bioinformatics, vol. 18, pp. S225-</a:t>
            </a:r>
            <a:r>
              <a:rPr lang="en-US" sz="800" dirty="0" smtClean="0">
                <a:solidFill>
                  <a:srgbClr val="000000"/>
                </a:solidFill>
                <a:latin typeface="Calibri" charset="0"/>
                <a:ea typeface="ＭＳ Ｐゴシック" charset="0"/>
                <a:cs typeface="Calibri" charset="0"/>
              </a:rPr>
              <a:t>S232. </a:t>
            </a:r>
            <a:endParaRPr lang="en-US" sz="8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208955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CE25C14-9902-2B45-824C-C5C3FF95DEE7}" type="slidenum">
              <a:rPr lang="en-US" sz="1400">
                <a:solidFill>
                  <a:srgbClr val="000000"/>
                </a:solidFill>
                <a:latin typeface="Calibri" charset="0"/>
                <a:cs typeface="Calibri" charset="0"/>
              </a:rPr>
              <a:pPr/>
              <a:t>29</a:t>
            </a:fld>
            <a:endParaRPr lang="en-US" sz="1400">
              <a:solidFill>
                <a:srgbClr val="000000"/>
              </a:solidFill>
              <a:latin typeface="Calibri" charset="0"/>
              <a:cs typeface="Calibri" charset="0"/>
            </a:endParaRPr>
          </a:p>
        </p:txBody>
      </p:sp>
      <p:sp>
        <p:nvSpPr>
          <p:cNvPr id="56322" name="Rectangle 1026"/>
          <p:cNvSpPr>
            <a:spLocks noGrp="1" noChangeArrowheads="1"/>
          </p:cNvSpPr>
          <p:nvPr>
            <p:ph type="title"/>
          </p:nvPr>
        </p:nvSpPr>
        <p:spPr>
          <a:xfrm>
            <a:off x="685800" y="84138"/>
            <a:ext cx="7772400" cy="673100"/>
          </a:xfrm>
        </p:spPr>
        <p:txBody>
          <a:bodyPr>
            <a:noAutofit/>
          </a:bodyPr>
          <a:lstStyle/>
          <a:p>
            <a:pPr eaLnBrk="1" hangingPunct="1"/>
            <a:r>
              <a:rPr lang="en-US" sz="4400" dirty="0" err="1" smtClean="0">
                <a:solidFill>
                  <a:schemeClr val="tx1"/>
                </a:solidFill>
                <a:latin typeface="Calibri" charset="0"/>
                <a:ea typeface="ＭＳ Ｐゴシック" charset="0"/>
                <a:cs typeface="Calibri" charset="0"/>
              </a:rPr>
              <a:t>MetaPathways</a:t>
            </a:r>
            <a:endParaRPr lang="en-US" sz="4400" dirty="0">
              <a:latin typeface="Calibri" charset="0"/>
              <a:ea typeface="ＭＳ Ｐゴシック" charset="0"/>
              <a:cs typeface="Calibri" charset="0"/>
            </a:endParaRPr>
          </a:p>
        </p:txBody>
      </p:sp>
      <p:sp>
        <p:nvSpPr>
          <p:cNvPr id="7" name="Content Placeholder 1"/>
          <p:cNvSpPr>
            <a:spLocks noGrp="1"/>
          </p:cNvSpPr>
          <p:nvPr>
            <p:ph idx="1"/>
          </p:nvPr>
        </p:nvSpPr>
        <p:spPr>
          <a:xfrm>
            <a:off x="4552462" y="1172315"/>
            <a:ext cx="4454771" cy="5224019"/>
          </a:xfrm>
        </p:spPr>
        <p:txBody>
          <a:bodyPr>
            <a:noAutofit/>
          </a:bodyPr>
          <a:lstStyle/>
          <a:p>
            <a:pPr algn="just"/>
            <a:r>
              <a:rPr lang="en-US" sz="2000" dirty="0">
                <a:latin typeface="Calibri"/>
                <a:cs typeface="Calibri"/>
              </a:rPr>
              <a:t>A modular pipeline for constructing Pathway/Genome Databases </a:t>
            </a:r>
            <a:r>
              <a:rPr lang="en-US" sz="2000" dirty="0" smtClean="0">
                <a:latin typeface="Calibri"/>
                <a:cs typeface="Calibri"/>
              </a:rPr>
              <a:t>(PGDBs) from </a:t>
            </a:r>
            <a:r>
              <a:rPr lang="en-US" sz="2000" dirty="0">
                <a:latin typeface="Calibri"/>
                <a:cs typeface="Calibri"/>
              </a:rPr>
              <a:t>environmental sequence </a:t>
            </a:r>
            <a:r>
              <a:rPr lang="en-US" sz="2000" dirty="0" smtClean="0">
                <a:latin typeface="Calibri"/>
                <a:cs typeface="Calibri"/>
              </a:rPr>
              <a:t>information </a:t>
            </a:r>
          </a:p>
          <a:p>
            <a:pPr algn="just"/>
            <a:endParaRPr lang="en-US" sz="2000" dirty="0">
              <a:latin typeface="Calibri"/>
              <a:cs typeface="Calibri"/>
            </a:endParaRPr>
          </a:p>
          <a:p>
            <a:pPr algn="just"/>
            <a:r>
              <a:rPr lang="en-US" sz="2000" dirty="0" err="1" smtClean="0">
                <a:latin typeface="Calibri"/>
                <a:ea typeface="ＭＳ Ｐゴシック" charset="0"/>
                <a:cs typeface="Calibri"/>
              </a:rPr>
              <a:t>MetaPathways</a:t>
            </a:r>
            <a:r>
              <a:rPr lang="en-US" sz="2000" dirty="0" smtClean="0">
                <a:latin typeface="Calibri"/>
                <a:ea typeface="ＭＳ Ｐゴシック" charset="0"/>
                <a:cs typeface="Calibri"/>
              </a:rPr>
              <a:t> currently supports four “data products” including </a:t>
            </a:r>
            <a:r>
              <a:rPr lang="en-US" sz="2000" dirty="0" err="1" smtClean="0">
                <a:latin typeface="Calibri"/>
                <a:ea typeface="ＭＳ Ｐゴシック" charset="0"/>
                <a:cs typeface="Calibri"/>
              </a:rPr>
              <a:t>i</a:t>
            </a:r>
            <a:r>
              <a:rPr lang="en-US" sz="2000" dirty="0" smtClean="0">
                <a:latin typeface="Calibri"/>
                <a:ea typeface="ＭＳ Ｐゴシック" charset="0"/>
                <a:cs typeface="Calibri"/>
              </a:rPr>
              <a:t>) </a:t>
            </a:r>
            <a:r>
              <a:rPr lang="en-US" sz="2000" dirty="0" err="1" smtClean="0">
                <a:latin typeface="Calibri"/>
                <a:ea typeface="ＭＳ Ｐゴシック" charset="0"/>
                <a:cs typeface="Calibri"/>
              </a:rPr>
              <a:t>GenBank</a:t>
            </a:r>
            <a:r>
              <a:rPr lang="en-US" sz="2000" dirty="0" smtClean="0">
                <a:latin typeface="Calibri"/>
                <a:ea typeface="ＭＳ Ｐゴシック" charset="0"/>
                <a:cs typeface="Calibri"/>
              </a:rPr>
              <a:t> submission, ii) LCA, iii) </a:t>
            </a:r>
            <a:r>
              <a:rPr lang="en-US" sz="2000" dirty="0" err="1" smtClean="0">
                <a:latin typeface="Calibri"/>
                <a:ea typeface="ＭＳ Ｐゴシック" charset="0"/>
                <a:cs typeface="Calibri"/>
              </a:rPr>
              <a:t>MLTreeMap</a:t>
            </a:r>
            <a:r>
              <a:rPr lang="en-US" sz="2000" dirty="0" smtClean="0">
                <a:latin typeface="Calibri"/>
                <a:ea typeface="ＭＳ Ｐゴシック" charset="0"/>
                <a:cs typeface="Calibri"/>
              </a:rPr>
              <a:t>, and iv) PGDBs with associated feature summary tables and GFF files </a:t>
            </a:r>
          </a:p>
          <a:p>
            <a:pPr algn="just"/>
            <a:endParaRPr lang="en-US" sz="2000" dirty="0">
              <a:latin typeface="Calibri"/>
              <a:ea typeface="ＭＳ Ｐゴシック" charset="0"/>
              <a:cs typeface="Calibri"/>
            </a:endParaRPr>
          </a:p>
          <a:p>
            <a:pPr algn="just"/>
            <a:r>
              <a:rPr lang="en-US" sz="2000" dirty="0" err="1" smtClean="0">
                <a:latin typeface="Calibri"/>
                <a:cs typeface="Calibri"/>
              </a:rPr>
              <a:t>MetaPathways</a:t>
            </a:r>
            <a:r>
              <a:rPr lang="en-US" sz="2000" dirty="0" smtClean="0">
                <a:latin typeface="Calibri"/>
                <a:cs typeface="Calibri"/>
              </a:rPr>
              <a:t> externalizes compute-intensive </a:t>
            </a:r>
            <a:r>
              <a:rPr lang="en-US" sz="2000" dirty="0">
                <a:latin typeface="Calibri"/>
                <a:cs typeface="Calibri"/>
              </a:rPr>
              <a:t>processes </a:t>
            </a:r>
            <a:r>
              <a:rPr lang="en-US" sz="2000" dirty="0" smtClean="0">
                <a:latin typeface="Calibri"/>
                <a:cs typeface="Calibri"/>
              </a:rPr>
              <a:t>onto a user defined cluster </a:t>
            </a:r>
            <a:r>
              <a:rPr lang="en-US" sz="2000" dirty="0">
                <a:latin typeface="Calibri"/>
                <a:cs typeface="Calibri"/>
              </a:rPr>
              <a:t>using </a:t>
            </a:r>
            <a:r>
              <a:rPr lang="en-US" sz="2000" dirty="0" smtClean="0">
                <a:latin typeface="Calibri"/>
                <a:cs typeface="Calibri"/>
              </a:rPr>
              <a:t>Sun </a:t>
            </a:r>
            <a:r>
              <a:rPr lang="en-US" sz="2000" dirty="0">
                <a:latin typeface="Calibri"/>
                <a:cs typeface="Calibri"/>
              </a:rPr>
              <a:t>Grid </a:t>
            </a:r>
            <a:r>
              <a:rPr lang="en-US" sz="2000" dirty="0" smtClean="0">
                <a:latin typeface="Calibri"/>
                <a:cs typeface="Calibri"/>
              </a:rPr>
              <a:t>Engine or the Amazon </a:t>
            </a:r>
            <a:r>
              <a:rPr lang="en-US" sz="2000" dirty="0">
                <a:latin typeface="Calibri"/>
                <a:cs typeface="Calibri"/>
              </a:rPr>
              <a:t>elastic </a:t>
            </a:r>
            <a:r>
              <a:rPr lang="en-US" sz="2000" dirty="0" smtClean="0">
                <a:latin typeface="Calibri"/>
                <a:cs typeface="Calibri"/>
              </a:rPr>
              <a:t>cloud </a:t>
            </a:r>
            <a:endParaRPr lang="en-US" sz="2000" dirty="0" smtClean="0">
              <a:latin typeface="Calibri"/>
              <a:ea typeface="ＭＳ Ｐゴシック" charset="0"/>
              <a:cs typeface="Calibri"/>
            </a:endParaRPr>
          </a:p>
          <a:p>
            <a:pPr algn="just"/>
            <a:endParaRPr lang="en-US" sz="2000" dirty="0" smtClean="0">
              <a:latin typeface="Calibri"/>
              <a:ea typeface="ＭＳ Ｐゴシック" charset="0"/>
              <a:cs typeface="Calibri"/>
            </a:endParaRPr>
          </a:p>
          <a:p>
            <a:pPr algn="just"/>
            <a:endParaRPr lang="en-US" sz="2000" dirty="0">
              <a:latin typeface="Calibri"/>
              <a:cs typeface="Calibri"/>
            </a:endParaRPr>
          </a:p>
        </p:txBody>
      </p:sp>
      <p:pic>
        <p:nvPicPr>
          <p:cNvPr id="4" name="Picture 3"/>
          <p:cNvPicPr>
            <a:picLocks noChangeAspect="1"/>
          </p:cNvPicPr>
          <p:nvPr/>
        </p:nvPicPr>
        <p:blipFill rotWithShape="1">
          <a:blip r:embed="rId3"/>
          <a:srcRect b="33440"/>
          <a:stretch/>
        </p:blipFill>
        <p:spPr>
          <a:xfrm>
            <a:off x="68385" y="783081"/>
            <a:ext cx="4308230" cy="5696416"/>
          </a:xfrm>
          <a:prstGeom prst="rect">
            <a:avLst/>
          </a:prstGeom>
        </p:spPr>
      </p:pic>
      <p:sp>
        <p:nvSpPr>
          <p:cNvPr id="6" name="Rectangle 9"/>
          <p:cNvSpPr>
            <a:spLocks noChangeArrowheads="1"/>
          </p:cNvSpPr>
          <p:nvPr/>
        </p:nvSpPr>
        <p:spPr bwMode="auto">
          <a:xfrm>
            <a:off x="489388" y="6567711"/>
            <a:ext cx="84943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eaLnBrk="0" fontAlgn="base" hangingPunct="0">
              <a:spcBef>
                <a:spcPct val="0"/>
              </a:spcBef>
              <a:spcAft>
                <a:spcPct val="0"/>
              </a:spcAft>
            </a:pPr>
            <a:r>
              <a:rPr lang="en-US" sz="800" dirty="0" err="1" smtClean="0">
                <a:solidFill>
                  <a:srgbClr val="000000"/>
                </a:solidFill>
                <a:latin typeface="Calibri" charset="0"/>
                <a:ea typeface="ＭＳ Ｐゴシック" charset="0"/>
                <a:cs typeface="Calibri" charset="0"/>
              </a:rPr>
              <a:t>Konwar</a:t>
            </a:r>
            <a:r>
              <a:rPr lang="en-US" sz="800" dirty="0" smtClean="0">
                <a:solidFill>
                  <a:srgbClr val="000000"/>
                </a:solidFill>
                <a:latin typeface="Calibri" charset="0"/>
                <a:ea typeface="ＭＳ Ｐゴシック" charset="0"/>
                <a:cs typeface="Calibri" charset="0"/>
              </a:rPr>
              <a:t>, K. M., N. W. </a:t>
            </a:r>
            <a:r>
              <a:rPr lang="en-US" sz="800" dirty="0" err="1" smtClean="0">
                <a:solidFill>
                  <a:srgbClr val="000000"/>
                </a:solidFill>
                <a:latin typeface="Calibri" charset="0"/>
                <a:ea typeface="ＭＳ Ｐゴシック" charset="0"/>
                <a:cs typeface="Calibri" charset="0"/>
              </a:rPr>
              <a:t>Haetal</a:t>
            </a:r>
            <a:r>
              <a:rPr lang="en-US" sz="800" dirty="0" smtClean="0">
                <a:solidFill>
                  <a:srgbClr val="000000"/>
                </a:solidFill>
                <a:latin typeface="Calibri" charset="0"/>
                <a:ea typeface="ＭＳ Ｐゴシック" charset="0"/>
                <a:cs typeface="Calibri" charset="0"/>
              </a:rPr>
              <a:t>., 2013. </a:t>
            </a:r>
            <a:r>
              <a:rPr lang="en-US" sz="800" dirty="0" err="1" smtClean="0">
                <a:solidFill>
                  <a:srgbClr val="000000"/>
                </a:solidFill>
                <a:latin typeface="Calibri" charset="0"/>
                <a:ea typeface="ＭＳ Ｐゴシック" charset="0"/>
                <a:cs typeface="Calibri" charset="0"/>
              </a:rPr>
              <a:t>MetaPathways</a:t>
            </a:r>
            <a:r>
              <a:rPr lang="en-US" sz="800" dirty="0" smtClean="0">
                <a:solidFill>
                  <a:srgbClr val="000000"/>
                </a:solidFill>
                <a:latin typeface="Calibri" charset="0"/>
                <a:ea typeface="ＭＳ Ｐゴシック" charset="0"/>
                <a:cs typeface="Calibri" charset="0"/>
              </a:rPr>
              <a:t>: A modular pipeline for constructing Pathway/Genome Databases from environmental sequence information. BMC Bioinformatics 21;14(1):202.</a:t>
            </a:r>
            <a:endParaRPr lang="en-US" sz="8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3612985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43000" y="-1143000"/>
            <a:ext cx="68580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88D3E4F6-FAA8-F64A-B58A-9F55AF45F947}" type="slidenum">
              <a:rPr lang="en-US" sz="1400" b="0">
                <a:solidFill>
                  <a:srgbClr val="000000"/>
                </a:solidFill>
              </a:rPr>
              <a:pPr/>
              <a:t>3</a:t>
            </a:fld>
            <a:endParaRPr lang="en-US" sz="1400" b="0">
              <a:solidFill>
                <a:srgbClr val="000000"/>
              </a:solidFill>
            </a:endParaRPr>
          </a:p>
        </p:txBody>
      </p:sp>
      <p:sp>
        <p:nvSpPr>
          <p:cNvPr id="8" name="TextBox 7"/>
          <p:cNvSpPr txBox="1"/>
          <p:nvPr/>
        </p:nvSpPr>
        <p:spPr>
          <a:xfrm>
            <a:off x="7458075" y="65088"/>
            <a:ext cx="1587500" cy="923925"/>
          </a:xfrm>
          <a:prstGeom prst="rect">
            <a:avLst/>
          </a:prstGeom>
          <a:noFill/>
          <a:ln>
            <a:noFill/>
          </a:ln>
        </p:spPr>
        <p:txBody>
          <a:bodyPr wrap="none">
            <a:spAutoFit/>
          </a:bodyPr>
          <a:lstStyle/>
          <a:p>
            <a:pPr defTabSz="914400" eaLnBrk="0" fontAlgn="base" hangingPunct="0">
              <a:spcBef>
                <a:spcPct val="0"/>
              </a:spcBef>
              <a:spcAft>
                <a:spcPct val="0"/>
              </a:spcAft>
              <a:defRPr/>
            </a:pPr>
            <a:r>
              <a:rPr lang="en-US" sz="5400" dirty="0">
                <a:solidFill>
                  <a:srgbClr val="000000">
                    <a:lumMod val="50000"/>
                    <a:lumOff val="50000"/>
                  </a:srgbClr>
                </a:solidFill>
                <a:latin typeface="Calibri"/>
                <a:ea typeface="ＭＳ Ｐゴシック" charset="0"/>
                <a:cs typeface="Calibri"/>
              </a:rPr>
              <a:t>1869</a:t>
            </a:r>
          </a:p>
        </p:txBody>
      </p:sp>
    </p:spTree>
    <p:extLst>
      <p:ext uri="{BB962C8B-B14F-4D97-AF65-F5344CB8AC3E}">
        <p14:creationId xmlns:p14="http://schemas.microsoft.com/office/powerpoint/2010/main" val="1015197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CE25C14-9902-2B45-824C-C5C3FF95DEE7}" type="slidenum">
              <a:rPr lang="en-US" sz="1400">
                <a:solidFill>
                  <a:srgbClr val="000000"/>
                </a:solidFill>
                <a:latin typeface="Calibri" charset="0"/>
                <a:cs typeface="Calibri" charset="0"/>
              </a:rPr>
              <a:pPr/>
              <a:t>30</a:t>
            </a:fld>
            <a:endParaRPr lang="en-US" sz="1400">
              <a:solidFill>
                <a:srgbClr val="000000"/>
              </a:solidFill>
              <a:latin typeface="Calibri" charset="0"/>
              <a:cs typeface="Calibri" charset="0"/>
            </a:endParaRPr>
          </a:p>
        </p:txBody>
      </p:sp>
      <p:sp>
        <p:nvSpPr>
          <p:cNvPr id="56322" name="Rectangle 1026"/>
          <p:cNvSpPr>
            <a:spLocks noGrp="1" noChangeArrowheads="1"/>
          </p:cNvSpPr>
          <p:nvPr>
            <p:ph type="title"/>
          </p:nvPr>
        </p:nvSpPr>
        <p:spPr>
          <a:xfrm>
            <a:off x="685800" y="64600"/>
            <a:ext cx="7772400" cy="673100"/>
          </a:xfrm>
        </p:spPr>
        <p:txBody>
          <a:bodyPr>
            <a:noAutofit/>
          </a:bodyPr>
          <a:lstStyle/>
          <a:p>
            <a:pPr eaLnBrk="1" hangingPunct="1"/>
            <a:r>
              <a:rPr lang="en-US" sz="4400" dirty="0" smtClean="0">
                <a:solidFill>
                  <a:schemeClr val="tx1"/>
                </a:solidFill>
                <a:latin typeface="Calibri" charset="0"/>
                <a:ea typeface="ＭＳ Ｐゴシック" charset="0"/>
                <a:cs typeface="Calibri" charset="0"/>
              </a:rPr>
              <a:t>Environmental PGBDs</a:t>
            </a:r>
            <a:endParaRPr lang="en-US" sz="4400" dirty="0">
              <a:latin typeface="Calibri" charset="0"/>
              <a:ea typeface="ＭＳ Ｐゴシック" charset="0"/>
              <a:cs typeface="Calibri" charset="0"/>
            </a:endParaRPr>
          </a:p>
        </p:txBody>
      </p:sp>
      <p:sp>
        <p:nvSpPr>
          <p:cNvPr id="7" name="Content Placeholder 1"/>
          <p:cNvSpPr>
            <a:spLocks noGrp="1"/>
          </p:cNvSpPr>
          <p:nvPr>
            <p:ph idx="1"/>
          </p:nvPr>
        </p:nvSpPr>
        <p:spPr>
          <a:xfrm>
            <a:off x="4288693" y="957398"/>
            <a:ext cx="4786924" cy="5500062"/>
          </a:xfrm>
        </p:spPr>
        <p:txBody>
          <a:bodyPr>
            <a:noAutofit/>
          </a:bodyPr>
          <a:lstStyle/>
          <a:p>
            <a:pPr algn="just"/>
            <a:r>
              <a:rPr lang="en-US" sz="2000" dirty="0" err="1">
                <a:latin typeface="Calibri"/>
                <a:cs typeface="Calibri"/>
              </a:rPr>
              <a:t>ePGDBs</a:t>
            </a:r>
            <a:r>
              <a:rPr lang="en-US" sz="2000" dirty="0">
                <a:latin typeface="Calibri"/>
                <a:cs typeface="Calibri"/>
              </a:rPr>
              <a:t> </a:t>
            </a:r>
            <a:r>
              <a:rPr lang="en-US" sz="2000" dirty="0" smtClean="0">
                <a:latin typeface="Calibri"/>
                <a:cs typeface="Calibri"/>
              </a:rPr>
              <a:t>facilitate </a:t>
            </a:r>
            <a:r>
              <a:rPr lang="en-US" sz="2000" dirty="0">
                <a:latin typeface="Calibri"/>
                <a:cs typeface="Calibri"/>
              </a:rPr>
              <a:t>pathway-centric </a:t>
            </a:r>
            <a:r>
              <a:rPr lang="en-US" sz="2000" dirty="0" smtClean="0">
                <a:latin typeface="Calibri"/>
                <a:cs typeface="Calibri"/>
              </a:rPr>
              <a:t>exploration </a:t>
            </a:r>
            <a:r>
              <a:rPr lang="en-US" sz="2000" dirty="0">
                <a:latin typeface="Calibri"/>
                <a:cs typeface="Calibri"/>
              </a:rPr>
              <a:t>of </a:t>
            </a:r>
            <a:r>
              <a:rPr lang="en-US" sz="2000" dirty="0" smtClean="0">
                <a:latin typeface="Calibri"/>
                <a:cs typeface="Calibri"/>
              </a:rPr>
              <a:t>environmental sequence information using Pathway Tools and the </a:t>
            </a:r>
            <a:r>
              <a:rPr lang="en-US" sz="2000" dirty="0" err="1" smtClean="0">
                <a:latin typeface="Calibri"/>
                <a:cs typeface="Calibri"/>
              </a:rPr>
              <a:t>MetaCyc</a:t>
            </a:r>
            <a:r>
              <a:rPr lang="en-US" sz="2000" dirty="0" smtClean="0">
                <a:latin typeface="Calibri"/>
                <a:cs typeface="Calibri"/>
              </a:rPr>
              <a:t> </a:t>
            </a:r>
            <a:r>
              <a:rPr lang="en-US" sz="2000" dirty="0">
                <a:latin typeface="Calibri"/>
                <a:cs typeface="Calibri"/>
              </a:rPr>
              <a:t>web </a:t>
            </a:r>
            <a:r>
              <a:rPr lang="en-US" sz="2000" dirty="0" smtClean="0">
                <a:latin typeface="Calibri"/>
                <a:cs typeface="Calibri"/>
              </a:rPr>
              <a:t>interface</a:t>
            </a:r>
          </a:p>
          <a:p>
            <a:pPr algn="just"/>
            <a:endParaRPr lang="en-US" sz="2000" dirty="0">
              <a:latin typeface="Calibri"/>
              <a:cs typeface="Calibri"/>
            </a:endParaRPr>
          </a:p>
          <a:p>
            <a:pPr algn="just"/>
            <a:r>
              <a:rPr lang="en-US" sz="2000" dirty="0" smtClean="0">
                <a:latin typeface="Calibri"/>
                <a:cs typeface="Calibri"/>
              </a:rPr>
              <a:t>Provides inference</a:t>
            </a:r>
            <a:r>
              <a:rPr lang="en-US" sz="2000" dirty="0">
                <a:latin typeface="Calibri"/>
                <a:cs typeface="Calibri"/>
              </a:rPr>
              <a:t>-based </a:t>
            </a:r>
            <a:r>
              <a:rPr lang="en-US" sz="2000" dirty="0" smtClean="0">
                <a:latin typeface="Calibri"/>
                <a:cs typeface="Calibri"/>
              </a:rPr>
              <a:t>approach </a:t>
            </a:r>
            <a:r>
              <a:rPr lang="en-US" sz="2000" dirty="0">
                <a:latin typeface="Calibri"/>
                <a:cs typeface="Calibri"/>
              </a:rPr>
              <a:t>to metabolic reconstruction b</a:t>
            </a:r>
            <a:r>
              <a:rPr lang="en-US" sz="2000" dirty="0" smtClean="0">
                <a:latin typeface="Calibri"/>
                <a:cs typeface="Calibri"/>
              </a:rPr>
              <a:t>ased on explicit </a:t>
            </a:r>
            <a:r>
              <a:rPr lang="en-US" sz="2000" dirty="0">
                <a:latin typeface="Calibri"/>
                <a:cs typeface="Calibri"/>
              </a:rPr>
              <a:t>computational rules to predict </a:t>
            </a:r>
            <a:r>
              <a:rPr lang="en-US" sz="2000" dirty="0" smtClean="0">
                <a:latin typeface="Calibri"/>
                <a:cs typeface="Calibri"/>
              </a:rPr>
              <a:t>presence </a:t>
            </a:r>
            <a:r>
              <a:rPr lang="en-US" sz="2000" dirty="0">
                <a:latin typeface="Calibri"/>
                <a:cs typeface="Calibri"/>
              </a:rPr>
              <a:t>or absence of distributed </a:t>
            </a:r>
            <a:r>
              <a:rPr lang="en-US" sz="2000" dirty="0" smtClean="0">
                <a:latin typeface="Calibri"/>
                <a:cs typeface="Calibri"/>
              </a:rPr>
              <a:t>metabolic networks</a:t>
            </a:r>
            <a:endParaRPr lang="en-US" sz="2000" dirty="0">
              <a:latin typeface="Calibri"/>
              <a:cs typeface="Calibri"/>
            </a:endParaRPr>
          </a:p>
          <a:p>
            <a:pPr algn="just"/>
            <a:endParaRPr lang="en-US" sz="2000" dirty="0">
              <a:latin typeface="Calibri"/>
              <a:cs typeface="Calibri"/>
            </a:endParaRPr>
          </a:p>
          <a:p>
            <a:pPr algn="just"/>
            <a:r>
              <a:rPr lang="en-US" sz="2000" dirty="0" err="1" smtClean="0">
                <a:latin typeface="Calibri"/>
                <a:ea typeface="ＭＳ Ｐゴシック" charset="0"/>
                <a:cs typeface="Calibri"/>
              </a:rPr>
              <a:t>MetaPathways</a:t>
            </a:r>
            <a:r>
              <a:rPr lang="en-US" sz="2000" dirty="0" smtClean="0">
                <a:latin typeface="Calibri"/>
                <a:ea typeface="ＭＳ Ｐゴシック" charset="0"/>
                <a:cs typeface="Calibri"/>
              </a:rPr>
              <a:t> can be used with multi</a:t>
            </a:r>
            <a:r>
              <a:rPr lang="en-US" sz="2000" dirty="0">
                <a:latin typeface="Calibri"/>
                <a:ea typeface="ＭＳ Ｐゴシック" charset="0"/>
                <a:cs typeface="Calibri"/>
              </a:rPr>
              <a:t>-molecular data </a:t>
            </a:r>
            <a:r>
              <a:rPr lang="en-US" sz="2000" dirty="0" smtClean="0">
                <a:latin typeface="Calibri"/>
                <a:ea typeface="ＭＳ Ｐゴシック" charset="0"/>
                <a:cs typeface="Calibri"/>
              </a:rPr>
              <a:t>sets </a:t>
            </a:r>
            <a:r>
              <a:rPr lang="en-US" sz="2000" dirty="0">
                <a:latin typeface="Calibri"/>
                <a:ea typeface="ＭＳ Ｐゴシック" charset="0"/>
                <a:cs typeface="Calibri"/>
              </a:rPr>
              <a:t>(DNA, RNA or protein) </a:t>
            </a:r>
            <a:r>
              <a:rPr lang="en-US" sz="2000" dirty="0" smtClean="0">
                <a:latin typeface="Calibri"/>
                <a:ea typeface="ＭＳ Ｐゴシック" charset="0"/>
                <a:cs typeface="Calibri"/>
              </a:rPr>
              <a:t>sourced from </a:t>
            </a:r>
            <a:r>
              <a:rPr lang="en-US" sz="2000" dirty="0">
                <a:latin typeface="Calibri"/>
                <a:ea typeface="ＭＳ Ｐゴシック" charset="0"/>
                <a:cs typeface="Calibri"/>
              </a:rPr>
              <a:t>cultured isolates, single-cells </a:t>
            </a:r>
            <a:r>
              <a:rPr lang="en-US" sz="2000" dirty="0" smtClean="0">
                <a:latin typeface="Calibri"/>
                <a:ea typeface="ＭＳ Ｐゴシック" charset="0"/>
                <a:cs typeface="Calibri"/>
              </a:rPr>
              <a:t>and </a:t>
            </a:r>
            <a:r>
              <a:rPr lang="en-US" sz="2000" dirty="0">
                <a:latin typeface="Calibri"/>
                <a:ea typeface="ＭＳ Ｐゴシック" charset="0"/>
                <a:cs typeface="Calibri"/>
              </a:rPr>
              <a:t>natural or human engineered </a:t>
            </a:r>
            <a:r>
              <a:rPr lang="en-US" sz="2000" dirty="0" smtClean="0">
                <a:latin typeface="Calibri"/>
                <a:ea typeface="ＭＳ Ｐゴシック" charset="0"/>
                <a:cs typeface="Calibri"/>
              </a:rPr>
              <a:t>ecosystems</a:t>
            </a:r>
          </a:p>
          <a:p>
            <a:pPr algn="just"/>
            <a:endParaRPr lang="en-US" sz="2000" dirty="0">
              <a:latin typeface="Calibri"/>
              <a:ea typeface="ＭＳ Ｐゴシック" charset="0"/>
              <a:cs typeface="Calibri"/>
            </a:endParaRPr>
          </a:p>
          <a:p>
            <a:pPr algn="just"/>
            <a:endParaRPr lang="en-US" sz="2000" dirty="0">
              <a:latin typeface="Calibri"/>
              <a:ea typeface="ＭＳ Ｐゴシック" charset="0"/>
              <a:cs typeface="Calibri"/>
            </a:endParaRPr>
          </a:p>
          <a:p>
            <a:pPr algn="just"/>
            <a:endParaRPr lang="en-US" sz="2000" dirty="0">
              <a:latin typeface="Calibri"/>
              <a:cs typeface="Calibri"/>
            </a:endParaRPr>
          </a:p>
          <a:p>
            <a:pPr algn="just"/>
            <a:endParaRPr lang="en-US" sz="2000" dirty="0" smtClean="0">
              <a:latin typeface="Calibri"/>
              <a:ea typeface="ＭＳ Ｐゴシック" charset="0"/>
              <a:cs typeface="Calibri"/>
            </a:endParaRPr>
          </a:p>
          <a:p>
            <a:pPr algn="just"/>
            <a:endParaRPr lang="en-US" sz="2000" dirty="0" smtClean="0">
              <a:latin typeface="Calibri"/>
              <a:ea typeface="ＭＳ Ｐゴシック" charset="0"/>
              <a:cs typeface="Calibri"/>
            </a:endParaRPr>
          </a:p>
          <a:p>
            <a:pPr algn="just"/>
            <a:endParaRPr lang="en-US" sz="2000" dirty="0">
              <a:latin typeface="Calibri"/>
              <a:cs typeface="Calibri"/>
            </a:endParaRPr>
          </a:p>
        </p:txBody>
      </p:sp>
      <p:pic>
        <p:nvPicPr>
          <p:cNvPr id="2" name="Picture 1"/>
          <p:cNvPicPr>
            <a:picLocks noChangeAspect="1"/>
          </p:cNvPicPr>
          <p:nvPr/>
        </p:nvPicPr>
        <p:blipFill rotWithShape="1">
          <a:blip r:embed="rId3"/>
          <a:srcRect t="66952"/>
          <a:stretch/>
        </p:blipFill>
        <p:spPr>
          <a:xfrm>
            <a:off x="78155" y="1752650"/>
            <a:ext cx="4205220" cy="2760738"/>
          </a:xfrm>
          <a:prstGeom prst="rect">
            <a:avLst/>
          </a:prstGeom>
        </p:spPr>
      </p:pic>
      <p:sp>
        <p:nvSpPr>
          <p:cNvPr id="3" name="Rectangle 2"/>
          <p:cNvSpPr/>
          <p:nvPr/>
        </p:nvSpPr>
        <p:spPr>
          <a:xfrm>
            <a:off x="182955" y="4852790"/>
            <a:ext cx="4044461" cy="523220"/>
          </a:xfrm>
          <a:prstGeom prst="rect">
            <a:avLst/>
          </a:prstGeom>
        </p:spPr>
        <p:txBody>
          <a:bodyPr wrap="square">
            <a:spAutoFit/>
          </a:bodyPr>
          <a:lstStyle/>
          <a:p>
            <a:pPr algn="ctr" defTabSz="914400" eaLnBrk="0" fontAlgn="base" hangingPunct="0">
              <a:spcBef>
                <a:spcPct val="0"/>
              </a:spcBef>
              <a:spcAft>
                <a:spcPct val="0"/>
              </a:spcAft>
            </a:pPr>
            <a:r>
              <a:rPr lang="en-US" sz="1400" i="1" dirty="0">
                <a:solidFill>
                  <a:srgbClr val="000000"/>
                </a:solidFill>
                <a:latin typeface="Calibri"/>
                <a:ea typeface="ＭＳ Ｐゴシック" charset="0"/>
                <a:cs typeface="Calibri"/>
                <a:hlinkClick r:id="rId4"/>
              </a:rPr>
              <a:t>http://www.github.com/hallamlab/</a:t>
            </a:r>
            <a:r>
              <a:rPr lang="en-US" sz="1400" i="1" dirty="0" smtClean="0">
                <a:solidFill>
                  <a:srgbClr val="000000"/>
                </a:solidFill>
                <a:latin typeface="Calibri"/>
                <a:ea typeface="ＭＳ Ｐゴシック" charset="0"/>
                <a:cs typeface="Calibri"/>
                <a:hlinkClick r:id="rId4"/>
              </a:rPr>
              <a:t>MetaPathways</a:t>
            </a:r>
            <a:r>
              <a:rPr lang="en-US" sz="1400" i="1" dirty="0" smtClean="0">
                <a:solidFill>
                  <a:srgbClr val="000000"/>
                </a:solidFill>
                <a:latin typeface="Calibri"/>
                <a:ea typeface="ＭＳ Ｐゴシック" charset="0"/>
                <a:cs typeface="Calibri"/>
              </a:rPr>
              <a:t> </a:t>
            </a:r>
          </a:p>
          <a:p>
            <a:pPr algn="ctr" defTabSz="914400" eaLnBrk="0" fontAlgn="base" hangingPunct="0">
              <a:spcBef>
                <a:spcPct val="0"/>
              </a:spcBef>
              <a:spcAft>
                <a:spcPct val="0"/>
              </a:spcAft>
            </a:pPr>
            <a:r>
              <a:rPr lang="en-US" sz="1400" i="1" dirty="0" smtClean="0">
                <a:solidFill>
                  <a:srgbClr val="000000"/>
                </a:solidFill>
                <a:latin typeface="Calibri"/>
                <a:ea typeface="ＭＳ Ｐゴシック" charset="0"/>
                <a:cs typeface="Calibri"/>
                <a:hlinkClick r:id="rId5"/>
              </a:rPr>
              <a:t>http</a:t>
            </a:r>
            <a:r>
              <a:rPr lang="en-US" sz="1400" i="1" dirty="0">
                <a:solidFill>
                  <a:srgbClr val="000000"/>
                </a:solidFill>
                <a:latin typeface="Calibri"/>
                <a:ea typeface="ＭＳ Ｐゴシック" charset="0"/>
                <a:cs typeface="Calibri"/>
                <a:hlinkClick r:id="rId5"/>
              </a:rPr>
              <a:t>://hallam.microbiology.ubc.ca/</a:t>
            </a:r>
            <a:r>
              <a:rPr lang="en-US" sz="1400" i="1" dirty="0" smtClean="0">
                <a:solidFill>
                  <a:srgbClr val="000000"/>
                </a:solidFill>
                <a:latin typeface="Calibri"/>
                <a:ea typeface="ＭＳ Ｐゴシック" charset="0"/>
                <a:cs typeface="Calibri"/>
                <a:hlinkClick r:id="rId5"/>
              </a:rPr>
              <a:t>MetaPathways</a:t>
            </a:r>
            <a:r>
              <a:rPr lang="en-US" sz="1400" i="1" dirty="0">
                <a:solidFill>
                  <a:srgbClr val="000000"/>
                </a:solidFill>
                <a:latin typeface="Calibri"/>
                <a:ea typeface="ＭＳ Ｐゴシック" charset="0"/>
                <a:cs typeface="Calibri"/>
              </a:rPr>
              <a:t> </a:t>
            </a:r>
          </a:p>
        </p:txBody>
      </p:sp>
    </p:spTree>
    <p:extLst>
      <p:ext uri="{BB962C8B-B14F-4D97-AF65-F5344CB8AC3E}">
        <p14:creationId xmlns:p14="http://schemas.microsoft.com/office/powerpoint/2010/main" val="67635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CE25C14-9902-2B45-824C-C5C3FF95DEE7}" type="slidenum">
              <a:rPr lang="en-US" sz="1400">
                <a:solidFill>
                  <a:srgbClr val="000000"/>
                </a:solidFill>
                <a:latin typeface="Calibri" charset="0"/>
                <a:cs typeface="Calibri" charset="0"/>
              </a:rPr>
              <a:pPr/>
              <a:t>31</a:t>
            </a:fld>
            <a:endParaRPr lang="en-US" sz="1400">
              <a:solidFill>
                <a:srgbClr val="000000"/>
              </a:solidFill>
              <a:latin typeface="Calibri" charset="0"/>
              <a:cs typeface="Calibri" charset="0"/>
            </a:endParaRPr>
          </a:p>
        </p:txBody>
      </p:sp>
      <p:sp>
        <p:nvSpPr>
          <p:cNvPr id="56322" name="Rectangle 1026"/>
          <p:cNvSpPr>
            <a:spLocks noGrp="1" noChangeArrowheads="1"/>
          </p:cNvSpPr>
          <p:nvPr>
            <p:ph type="title"/>
          </p:nvPr>
        </p:nvSpPr>
        <p:spPr>
          <a:xfrm>
            <a:off x="685800" y="64600"/>
            <a:ext cx="7772400" cy="673100"/>
          </a:xfrm>
        </p:spPr>
        <p:txBody>
          <a:bodyPr>
            <a:noAutofit/>
          </a:bodyPr>
          <a:lstStyle/>
          <a:p>
            <a:pPr eaLnBrk="1" hangingPunct="1"/>
            <a:r>
              <a:rPr lang="en-US" sz="4400" dirty="0" err="1" smtClean="0">
                <a:solidFill>
                  <a:schemeClr val="tx1"/>
                </a:solidFill>
                <a:latin typeface="Calibri" charset="0"/>
                <a:ea typeface="ＭＳ Ｐゴシック" charset="0"/>
                <a:cs typeface="Calibri" charset="0"/>
              </a:rPr>
              <a:t>ePGDB</a:t>
            </a:r>
            <a:r>
              <a:rPr lang="en-US" sz="4400" dirty="0" smtClean="0">
                <a:solidFill>
                  <a:schemeClr val="tx1"/>
                </a:solidFill>
                <a:latin typeface="Calibri" charset="0"/>
                <a:ea typeface="ＭＳ Ｐゴシック" charset="0"/>
                <a:cs typeface="Calibri" charset="0"/>
              </a:rPr>
              <a:t> Navigation</a:t>
            </a:r>
            <a:endParaRPr lang="en-US" sz="4400" dirty="0">
              <a:latin typeface="Calibri" charset="0"/>
              <a:ea typeface="ＭＳ Ｐゴシック" charset="0"/>
              <a:cs typeface="Calibri" charset="0"/>
            </a:endParaRPr>
          </a:p>
        </p:txBody>
      </p:sp>
      <p:pic>
        <p:nvPicPr>
          <p:cNvPr id="5" name="Picture 4" descr="figure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0" y="936669"/>
            <a:ext cx="8870243" cy="5661858"/>
          </a:xfrm>
          <a:prstGeom prst="rect">
            <a:avLst/>
          </a:prstGeom>
        </p:spPr>
      </p:pic>
    </p:spTree>
    <p:extLst>
      <p:ext uri="{BB962C8B-B14F-4D97-AF65-F5344CB8AC3E}">
        <p14:creationId xmlns:p14="http://schemas.microsoft.com/office/powerpoint/2010/main" val="3727904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822AE353-AFFD-224C-BF84-A652CBEA9410}" type="slidenum">
              <a:rPr lang="en-US" sz="1400" b="0">
                <a:solidFill>
                  <a:srgbClr val="000000"/>
                </a:solidFill>
                <a:latin typeface="Calibri" charset="0"/>
                <a:cs typeface="Calibri" charset="0"/>
              </a:rPr>
              <a:pPr/>
              <a:t>32</a:t>
            </a:fld>
            <a:endParaRPr lang="en-US" sz="1400" b="0">
              <a:solidFill>
                <a:srgbClr val="000000"/>
              </a:solidFill>
              <a:latin typeface="Calibri" charset="0"/>
              <a:cs typeface="Calibri" charset="0"/>
            </a:endParaRPr>
          </a:p>
        </p:txBody>
      </p:sp>
      <p:sp>
        <p:nvSpPr>
          <p:cNvPr id="98306" name="Rectangle 1026"/>
          <p:cNvSpPr>
            <a:spLocks noGrp="1" noChangeArrowheads="1"/>
          </p:cNvSpPr>
          <p:nvPr>
            <p:ph type="title"/>
          </p:nvPr>
        </p:nvSpPr>
        <p:spPr>
          <a:xfrm>
            <a:off x="685800" y="41523"/>
            <a:ext cx="7772400" cy="673100"/>
          </a:xfrm>
        </p:spPr>
        <p:txBody>
          <a:bodyPr/>
          <a:lstStyle/>
          <a:p>
            <a:pPr eaLnBrk="1" hangingPunct="1"/>
            <a:r>
              <a:rPr lang="en-US" sz="4400" dirty="0" err="1">
                <a:latin typeface="Calibri" charset="0"/>
                <a:ea typeface="ＭＳ Ｐゴシック" charset="0"/>
                <a:cs typeface="Calibri" charset="0"/>
              </a:rPr>
              <a:t>ePGDB</a:t>
            </a:r>
            <a:r>
              <a:rPr lang="en-US" sz="4400" dirty="0">
                <a:latin typeface="Calibri" charset="0"/>
                <a:ea typeface="ＭＳ Ｐゴシック" charset="0"/>
                <a:cs typeface="Calibri" charset="0"/>
              </a:rPr>
              <a:t> Validation</a:t>
            </a:r>
          </a:p>
        </p:txBody>
      </p:sp>
      <p:pic>
        <p:nvPicPr>
          <p:cNvPr id="98307" name="Picture 2" descr="figure1_multi_tiered_validation.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17538"/>
            <a:ext cx="9144000"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11122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D7CB2C6-1132-0F48-A7CF-93DB457E7303}" type="slidenum">
              <a:rPr lang="en-US" sz="1400">
                <a:solidFill>
                  <a:srgbClr val="000000"/>
                </a:solidFill>
                <a:latin typeface="Calibri" charset="0"/>
                <a:cs typeface="Calibri" charset="0"/>
              </a:rPr>
              <a:pPr/>
              <a:t>33</a:t>
            </a:fld>
            <a:endParaRPr lang="en-US" sz="1400">
              <a:solidFill>
                <a:srgbClr val="000000"/>
              </a:solidFill>
              <a:latin typeface="Calibri" charset="0"/>
              <a:cs typeface="Calibri" charset="0"/>
            </a:endParaRPr>
          </a:p>
        </p:txBody>
      </p:sp>
      <p:sp>
        <p:nvSpPr>
          <p:cNvPr id="58370" name="Rectangle 1026"/>
          <p:cNvSpPr>
            <a:spLocks noGrp="1" noChangeArrowheads="1"/>
          </p:cNvSpPr>
          <p:nvPr>
            <p:ph type="title"/>
          </p:nvPr>
        </p:nvSpPr>
        <p:spPr>
          <a:xfrm>
            <a:off x="349565" y="84138"/>
            <a:ext cx="8447784" cy="673100"/>
          </a:xfrm>
        </p:spPr>
        <p:txBody>
          <a:bodyPr>
            <a:noAutofit/>
          </a:bodyPr>
          <a:lstStyle/>
          <a:p>
            <a:pPr eaLnBrk="1" hangingPunct="1"/>
            <a:r>
              <a:rPr lang="en-US" sz="4400" dirty="0" smtClean="0">
                <a:solidFill>
                  <a:schemeClr val="tx1"/>
                </a:solidFill>
                <a:latin typeface="Calibri" charset="0"/>
                <a:ea typeface="ＭＳ Ｐゴシック" charset="0"/>
                <a:cs typeface="Calibri" charset="0"/>
              </a:rPr>
              <a:t>Simulated </a:t>
            </a:r>
            <a:r>
              <a:rPr lang="en-US" sz="4400" dirty="0" err="1" smtClean="0">
                <a:solidFill>
                  <a:schemeClr val="tx1"/>
                </a:solidFill>
                <a:latin typeface="Calibri" charset="0"/>
                <a:ea typeface="ＭＳ Ｐゴシック" charset="0"/>
                <a:cs typeface="Calibri" charset="0"/>
              </a:rPr>
              <a:t>Metagenomes</a:t>
            </a:r>
            <a:endParaRPr lang="en-US" sz="4400" dirty="0">
              <a:latin typeface="Calibri" charset="0"/>
              <a:ea typeface="ＭＳ Ｐゴシック" charset="0"/>
              <a:cs typeface="Calibri" charset="0"/>
            </a:endParaRPr>
          </a:p>
        </p:txBody>
      </p:sp>
      <p:sp>
        <p:nvSpPr>
          <p:cNvPr id="58372" name="Rectangle 1028"/>
          <p:cNvSpPr>
            <a:spLocks noChangeArrowheads="1"/>
          </p:cNvSpPr>
          <p:nvPr/>
        </p:nvSpPr>
        <p:spPr bwMode="auto">
          <a:xfrm>
            <a:off x="5627973" y="1165089"/>
            <a:ext cx="3446115" cy="504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Pathway recovery increases as a function of read length and sample coverage</a:t>
            </a:r>
          </a:p>
          <a:p>
            <a:pPr marL="342900" lvl="1" indent="-342900" algn="just" defTabSz="914400" fontAlgn="base">
              <a:spcBef>
                <a:spcPct val="20000"/>
              </a:spcBef>
              <a:spcAft>
                <a:spcPct val="0"/>
              </a:spcAft>
              <a:buFontTx/>
              <a:buChar char="•"/>
            </a:pPr>
            <a:endParaRPr lang="en-US" sz="2000" dirty="0" smtClean="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smtClean="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smtClean="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Specificity remains high irrespective of read length or sample coverage, but sensitivity increases with both parameters</a:t>
            </a: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p:txBody>
      </p:sp>
      <p:pic>
        <p:nvPicPr>
          <p:cNvPr id="2" name="Picture 1" descr="figure2_pathway_performance.pdf"/>
          <p:cNvPicPr>
            <a:picLocks noChangeAspect="1"/>
          </p:cNvPicPr>
          <p:nvPr/>
        </p:nvPicPr>
        <p:blipFill rotWithShape="1">
          <a:blip r:embed="rId3">
            <a:extLst>
              <a:ext uri="{28A0092B-C50C-407E-A947-70E740481C1C}">
                <a14:useLocalDpi xmlns:a14="http://schemas.microsoft.com/office/drawing/2010/main" val="0"/>
              </a:ext>
            </a:extLst>
          </a:blip>
          <a:srcRect l="2279"/>
          <a:stretch/>
        </p:blipFill>
        <p:spPr>
          <a:xfrm>
            <a:off x="81566" y="745654"/>
            <a:ext cx="5996365" cy="5650679"/>
          </a:xfrm>
          <a:prstGeom prst="rect">
            <a:avLst/>
          </a:prstGeom>
        </p:spPr>
      </p:pic>
    </p:spTree>
    <p:extLst>
      <p:ext uri="{BB962C8B-B14F-4D97-AF65-F5344CB8AC3E}">
        <p14:creationId xmlns:p14="http://schemas.microsoft.com/office/powerpoint/2010/main" val="621652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E1EC079-7196-2C43-BCD6-A2B06B529498}" type="slidenum">
              <a:rPr lang="en-US" sz="1400">
                <a:latin typeface="Calibri" charset="0"/>
                <a:cs typeface="Calibri" charset="0"/>
              </a:rPr>
              <a:pPr/>
              <a:t>34</a:t>
            </a:fld>
            <a:endParaRPr lang="en-US" sz="1400">
              <a:latin typeface="Calibri" charset="0"/>
              <a:cs typeface="Calibri" charset="0"/>
            </a:endParaRPr>
          </a:p>
        </p:txBody>
      </p:sp>
      <p:sp>
        <p:nvSpPr>
          <p:cNvPr id="66564" name="Rectangle 1026"/>
          <p:cNvSpPr>
            <a:spLocks noGrp="1" noChangeArrowheads="1"/>
          </p:cNvSpPr>
          <p:nvPr>
            <p:ph type="title"/>
          </p:nvPr>
        </p:nvSpPr>
        <p:spPr>
          <a:xfrm>
            <a:off x="685800" y="0"/>
            <a:ext cx="7772400" cy="673100"/>
          </a:xfrm>
        </p:spPr>
        <p:txBody>
          <a:bodyPr>
            <a:noAutofit/>
          </a:bodyPr>
          <a:lstStyle/>
          <a:p>
            <a:pPr eaLnBrk="1" hangingPunct="1"/>
            <a:r>
              <a:rPr lang="en-US" sz="4400" dirty="0" smtClean="0">
                <a:latin typeface="Calibri" charset="0"/>
                <a:ea typeface="ＭＳ Ｐゴシック" charset="0"/>
                <a:cs typeface="Calibri" charset="0"/>
              </a:rPr>
              <a:t>Discerning Hazards</a:t>
            </a:r>
            <a:endParaRPr lang="en-US" sz="4400" dirty="0">
              <a:latin typeface="Calibri" charset="0"/>
              <a:ea typeface="ＭＳ Ｐゴシック" charset="0"/>
              <a:cs typeface="Calibri" charset="0"/>
            </a:endParaRPr>
          </a:p>
        </p:txBody>
      </p:sp>
      <p:pic>
        <p:nvPicPr>
          <p:cNvPr id="2" name="Picture 1" descr="Reductive-TCA1.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b="331"/>
          <a:stretch/>
        </p:blipFill>
        <p:spPr>
          <a:xfrm>
            <a:off x="293079" y="674079"/>
            <a:ext cx="7746999" cy="5453930"/>
          </a:xfrm>
          <a:prstGeom prst="rect">
            <a:avLst/>
          </a:prstGeom>
        </p:spPr>
      </p:pic>
      <p:sp>
        <p:nvSpPr>
          <p:cNvPr id="7" name="Rectangle 1028"/>
          <p:cNvSpPr>
            <a:spLocks noChangeArrowheads="1"/>
          </p:cNvSpPr>
          <p:nvPr/>
        </p:nvSpPr>
        <p:spPr bwMode="auto">
          <a:xfrm>
            <a:off x="136766" y="5657104"/>
            <a:ext cx="9067800" cy="107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eaLnBrk="1" hangingPunct="1">
              <a:spcBef>
                <a:spcPct val="20000"/>
              </a:spcBef>
              <a:buFontTx/>
              <a:buChar char="•"/>
            </a:pPr>
            <a:endParaRPr lang="en-US" sz="2400" b="0" dirty="0">
              <a:latin typeface="Calibri" charset="0"/>
              <a:cs typeface="Calibri" charset="0"/>
            </a:endParaRPr>
          </a:p>
          <a:p>
            <a:pPr marL="342900" lvl="1" indent="-342900" algn="just" eaLnBrk="1" hangingPunct="1">
              <a:spcBef>
                <a:spcPct val="20000"/>
              </a:spcBef>
              <a:buFontTx/>
              <a:buChar char="•"/>
            </a:pPr>
            <a:r>
              <a:rPr lang="en-US" sz="2400" b="0" dirty="0">
                <a:latin typeface="Calibri" charset="0"/>
                <a:cs typeface="Calibri" charset="0"/>
              </a:rPr>
              <a:t>M</a:t>
            </a:r>
            <a:r>
              <a:rPr lang="en-US" sz="2400" b="0" dirty="0" smtClean="0">
                <a:latin typeface="Calibri" charset="0"/>
                <a:cs typeface="Calibri" charset="0"/>
              </a:rPr>
              <a:t>issing ATP citrate </a:t>
            </a:r>
            <a:r>
              <a:rPr lang="en-US" sz="2400" b="0" dirty="0" err="1" smtClean="0">
                <a:latin typeface="Calibri" charset="0"/>
                <a:cs typeface="Calibri" charset="0"/>
              </a:rPr>
              <a:t>lyase</a:t>
            </a:r>
            <a:r>
              <a:rPr lang="en-US" sz="2400" b="0" dirty="0" smtClean="0">
                <a:latin typeface="Calibri" charset="0"/>
                <a:cs typeface="Calibri" charset="0"/>
              </a:rPr>
              <a:t> indicates false positive for </a:t>
            </a:r>
            <a:r>
              <a:rPr lang="en-US" sz="2400" b="0" dirty="0" err="1" smtClean="0">
                <a:latin typeface="Calibri" charset="0"/>
                <a:cs typeface="Calibri" charset="0"/>
              </a:rPr>
              <a:t>rTCA</a:t>
            </a:r>
            <a:endParaRPr lang="en-US" sz="2400" b="0" dirty="0">
              <a:latin typeface="Calibri" charset="0"/>
              <a:cs typeface="Calibri" charset="0"/>
            </a:endParaRPr>
          </a:p>
        </p:txBody>
      </p:sp>
      <p:cxnSp>
        <p:nvCxnSpPr>
          <p:cNvPr id="5" name="Straight Arrow Connector 4"/>
          <p:cNvCxnSpPr/>
          <p:nvPr/>
        </p:nvCxnSpPr>
        <p:spPr>
          <a:xfrm flipH="1">
            <a:off x="7795846" y="3858848"/>
            <a:ext cx="351691" cy="0"/>
          </a:xfrm>
          <a:prstGeom prst="straightConnector1">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189702" y="3026288"/>
            <a:ext cx="1559430" cy="1559430"/>
          </a:xfrm>
          <a:prstGeom prst="ellipse">
            <a:avLst/>
          </a:prstGeom>
          <a:noFill/>
          <a:ln w="381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12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35</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16820" y="91509"/>
            <a:ext cx="8137525" cy="673100"/>
          </a:xfrm>
        </p:spPr>
        <p:txBody>
          <a:bodyPr>
            <a:noAutofit/>
          </a:bodyPr>
          <a:lstStyle/>
          <a:p>
            <a:r>
              <a:rPr lang="en-US" sz="4400" dirty="0" smtClean="0">
                <a:latin typeface="Calibri" charset="0"/>
                <a:ea typeface="ＭＳ Ｐゴシック" charset="0"/>
                <a:cs typeface="Calibri" charset="0"/>
              </a:rPr>
              <a:t>Symbiotic Systems</a:t>
            </a:r>
            <a:endParaRPr lang="en-US" sz="4400" dirty="0">
              <a:latin typeface="Calibri" charset="0"/>
              <a:ea typeface="ＭＳ Ｐゴシック" charset="0"/>
              <a:cs typeface="Calibri" charset="0"/>
            </a:endParaRPr>
          </a:p>
        </p:txBody>
      </p:sp>
      <p:sp>
        <p:nvSpPr>
          <p:cNvPr id="62468" name="Rectangle 1028"/>
          <p:cNvSpPr>
            <a:spLocks noChangeArrowheads="1"/>
          </p:cNvSpPr>
          <p:nvPr/>
        </p:nvSpPr>
        <p:spPr bwMode="auto">
          <a:xfrm>
            <a:off x="199320" y="4645232"/>
            <a:ext cx="8772525" cy="16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eaLnBrk="0" fontAlgn="base" hangingPunct="0">
              <a:spcBef>
                <a:spcPct val="20000"/>
              </a:spcBef>
              <a:spcAft>
                <a:spcPct val="0"/>
              </a:spcAft>
              <a:buFontTx/>
              <a:buChar char="•"/>
            </a:pPr>
            <a:r>
              <a:rPr lang="en-US" sz="2400" dirty="0" smtClean="0">
                <a:solidFill>
                  <a:srgbClr val="000000"/>
                </a:solidFill>
                <a:latin typeface="Calibri" charset="0"/>
                <a:ea typeface="ＭＳ Ｐゴシック" charset="0"/>
                <a:cs typeface="Calibri" charset="0"/>
              </a:rPr>
              <a:t>An </a:t>
            </a:r>
            <a:r>
              <a:rPr lang="en-US" sz="2400" dirty="0" err="1" smtClean="0">
                <a:solidFill>
                  <a:srgbClr val="000000"/>
                </a:solidFill>
                <a:latin typeface="Calibri" charset="0"/>
                <a:ea typeface="ＭＳ Ｐゴシック" charset="0"/>
                <a:cs typeface="Calibri" charset="0"/>
              </a:rPr>
              <a:t>ePGDB</a:t>
            </a:r>
            <a:r>
              <a:rPr lang="en-US" sz="2400" dirty="0" smtClean="0">
                <a:solidFill>
                  <a:srgbClr val="000000"/>
                </a:solidFill>
                <a:latin typeface="Calibri" charset="0"/>
                <a:ea typeface="ＭＳ Ｐゴシック" charset="0"/>
                <a:cs typeface="Calibri" charset="0"/>
              </a:rPr>
              <a:t> constructed </a:t>
            </a:r>
            <a:r>
              <a:rPr lang="en-US" sz="2400" dirty="0">
                <a:solidFill>
                  <a:srgbClr val="000000"/>
                </a:solidFill>
                <a:latin typeface="Calibri" charset="0"/>
                <a:ea typeface="ＭＳ Ｐゴシック" charset="0"/>
                <a:cs typeface="Calibri" charset="0"/>
              </a:rPr>
              <a:t>for </a:t>
            </a:r>
            <a:r>
              <a:rPr lang="en-US" sz="2400" dirty="0" smtClean="0">
                <a:solidFill>
                  <a:srgbClr val="000000"/>
                </a:solidFill>
                <a:latin typeface="Calibri" charset="0"/>
                <a:ea typeface="ＭＳ Ｐゴシック" charset="0"/>
                <a:cs typeface="Calibri" charset="0"/>
              </a:rPr>
              <a:t>the </a:t>
            </a:r>
            <a:r>
              <a:rPr lang="en-US" sz="2400" dirty="0" err="1" smtClean="0">
                <a:solidFill>
                  <a:srgbClr val="000000"/>
                </a:solidFill>
                <a:latin typeface="Calibri" charset="0"/>
                <a:ea typeface="ＭＳ Ｐゴシック" charset="0"/>
                <a:cs typeface="Calibri" charset="0"/>
              </a:rPr>
              <a:t>Mealybug</a:t>
            </a:r>
            <a:r>
              <a:rPr lang="en-US" sz="2400" dirty="0" smtClean="0">
                <a:solidFill>
                  <a:srgbClr val="000000"/>
                </a:solidFill>
                <a:latin typeface="Calibri" charset="0"/>
                <a:ea typeface="ＭＳ Ｐゴシック" charset="0"/>
                <a:cs typeface="Calibri" charset="0"/>
              </a:rPr>
              <a:t> </a:t>
            </a:r>
            <a:r>
              <a:rPr lang="en-US" sz="2400" dirty="0" err="1" smtClean="0">
                <a:solidFill>
                  <a:srgbClr val="000000"/>
                </a:solidFill>
                <a:latin typeface="Calibri" charset="0"/>
                <a:ea typeface="ＭＳ Ｐゴシック" charset="0"/>
                <a:cs typeface="Calibri" charset="0"/>
              </a:rPr>
              <a:t>symbionts</a:t>
            </a:r>
            <a:r>
              <a:rPr lang="en-US" sz="2400" dirty="0" smtClean="0">
                <a:solidFill>
                  <a:srgbClr val="000000"/>
                </a:solidFill>
                <a:latin typeface="Calibri" charset="0"/>
                <a:ea typeface="ＭＳ Ｐゴシック" charset="0"/>
                <a:cs typeface="Calibri" charset="0"/>
              </a:rPr>
              <a:t> </a:t>
            </a:r>
            <a:r>
              <a:rPr lang="en-US" sz="2400" i="1" dirty="0" err="1">
                <a:solidFill>
                  <a:srgbClr val="000000"/>
                </a:solidFill>
                <a:latin typeface="Calibri" charset="0"/>
                <a:ea typeface="ＭＳ Ｐゴシック" charset="0"/>
                <a:cs typeface="Calibri" charset="0"/>
              </a:rPr>
              <a:t>Tremblaya</a:t>
            </a:r>
            <a:r>
              <a:rPr lang="en-US" sz="2400" i="1" dirty="0">
                <a:solidFill>
                  <a:srgbClr val="000000"/>
                </a:solidFill>
                <a:latin typeface="Calibri" charset="0"/>
                <a:ea typeface="ＭＳ Ｐゴシック" charset="0"/>
                <a:cs typeface="Calibri" charset="0"/>
              </a:rPr>
              <a:t> </a:t>
            </a:r>
            <a:r>
              <a:rPr lang="en-US" sz="2400" i="1" dirty="0" err="1" smtClean="0">
                <a:solidFill>
                  <a:srgbClr val="000000"/>
                </a:solidFill>
                <a:latin typeface="Calibri" charset="0"/>
                <a:ea typeface="ＭＳ Ｐゴシック" charset="0"/>
                <a:cs typeface="Calibri" charset="0"/>
              </a:rPr>
              <a:t>princeps</a:t>
            </a:r>
            <a:r>
              <a:rPr lang="en-US" sz="2400" dirty="0" smtClean="0">
                <a:solidFill>
                  <a:srgbClr val="000000"/>
                </a:solidFill>
                <a:latin typeface="Calibri" charset="0"/>
                <a:ea typeface="ＭＳ Ｐゴシック" charset="0"/>
                <a:cs typeface="Calibri" charset="0"/>
              </a:rPr>
              <a:t> and </a:t>
            </a:r>
            <a:r>
              <a:rPr lang="en-US" sz="2400" i="1" dirty="0" err="1">
                <a:solidFill>
                  <a:srgbClr val="000000"/>
                </a:solidFill>
                <a:latin typeface="Calibri" charset="0"/>
                <a:ea typeface="ＭＳ Ｐゴシック" charset="0"/>
                <a:cs typeface="Calibri" charset="0"/>
              </a:rPr>
              <a:t>Moranella</a:t>
            </a:r>
            <a:r>
              <a:rPr lang="en-US" sz="2400" i="1" dirty="0">
                <a:solidFill>
                  <a:srgbClr val="000000"/>
                </a:solidFill>
                <a:latin typeface="Calibri" charset="0"/>
                <a:ea typeface="ＭＳ Ｐゴシック" charset="0"/>
                <a:cs typeface="Calibri" charset="0"/>
              </a:rPr>
              <a:t> </a:t>
            </a:r>
            <a:r>
              <a:rPr lang="en-US" sz="2400" i="1" dirty="0" err="1" smtClean="0">
                <a:solidFill>
                  <a:srgbClr val="000000"/>
                </a:solidFill>
                <a:latin typeface="Calibri" charset="0"/>
                <a:ea typeface="ＭＳ Ｐゴシック" charset="0"/>
                <a:cs typeface="Calibri" charset="0"/>
              </a:rPr>
              <a:t>endobia</a:t>
            </a:r>
            <a:r>
              <a:rPr lang="en-US" sz="2400" i="1" dirty="0" smtClean="0">
                <a:solidFill>
                  <a:srgbClr val="000000"/>
                </a:solidFill>
                <a:latin typeface="Calibri" charset="0"/>
                <a:ea typeface="ＭＳ Ｐゴシック" charset="0"/>
                <a:cs typeface="Calibri" charset="0"/>
              </a:rPr>
              <a:t> </a:t>
            </a:r>
            <a:r>
              <a:rPr lang="en-US" sz="2400" dirty="0" smtClean="0">
                <a:solidFill>
                  <a:srgbClr val="000000"/>
                </a:solidFill>
                <a:latin typeface="Calibri" charset="0"/>
                <a:ea typeface="ＭＳ Ｐゴシック" charset="0"/>
                <a:cs typeface="Calibri" charset="0"/>
              </a:rPr>
              <a:t>predicted </a:t>
            </a:r>
            <a:r>
              <a:rPr lang="en-US" sz="2400" dirty="0" err="1" smtClean="0">
                <a:solidFill>
                  <a:srgbClr val="000000"/>
                </a:solidFill>
                <a:latin typeface="Calibri" charset="0"/>
                <a:ea typeface="ＭＳ Ｐゴシック" charset="0"/>
                <a:cs typeface="Calibri" charset="0"/>
              </a:rPr>
              <a:t>interpathway</a:t>
            </a:r>
            <a:r>
              <a:rPr lang="en-US" sz="2400" dirty="0" smtClean="0">
                <a:solidFill>
                  <a:srgbClr val="000000"/>
                </a:solidFill>
                <a:latin typeface="Calibri" charset="0"/>
                <a:ea typeface="ＭＳ Ｐゴシック" charset="0"/>
                <a:cs typeface="Calibri" charset="0"/>
              </a:rPr>
              <a:t> </a:t>
            </a:r>
            <a:r>
              <a:rPr lang="en-US" sz="2400" dirty="0">
                <a:solidFill>
                  <a:srgbClr val="000000"/>
                </a:solidFill>
                <a:latin typeface="Calibri" charset="0"/>
                <a:ea typeface="ＭＳ Ｐゴシック" charset="0"/>
                <a:cs typeface="Calibri" charset="0"/>
              </a:rPr>
              <a:t>complementarity </a:t>
            </a:r>
            <a:r>
              <a:rPr lang="en-US" sz="2400" dirty="0" smtClean="0">
                <a:solidFill>
                  <a:srgbClr val="000000"/>
                </a:solidFill>
                <a:latin typeface="Calibri" charset="0"/>
                <a:ea typeface="ＭＳ Ｐゴシック" charset="0"/>
                <a:cs typeface="Calibri" charset="0"/>
              </a:rPr>
              <a:t>in essential amino acid biosynthetic pathways</a:t>
            </a: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p:txBody>
      </p:sp>
      <p:pic>
        <p:nvPicPr>
          <p:cNvPr id="6" name="Picture 5" descr="Figure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6" y="980341"/>
            <a:ext cx="9145393" cy="4099659"/>
          </a:xfrm>
          <a:prstGeom prst="rect">
            <a:avLst/>
          </a:prstGeom>
        </p:spPr>
      </p:pic>
      <p:sp>
        <p:nvSpPr>
          <p:cNvPr id="7" name="Rectangle 32"/>
          <p:cNvSpPr>
            <a:spLocks noChangeArrowheads="1"/>
          </p:cNvSpPr>
          <p:nvPr/>
        </p:nvSpPr>
        <p:spPr bwMode="auto">
          <a:xfrm>
            <a:off x="806539" y="6555996"/>
            <a:ext cx="75580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800" dirty="0">
                <a:solidFill>
                  <a:srgbClr val="000000"/>
                </a:solidFill>
                <a:latin typeface="Calibri" charset="0"/>
                <a:ea typeface="ＭＳ Ｐゴシック" charset="0"/>
                <a:cs typeface="Calibri" charset="0"/>
              </a:rPr>
              <a:t>McCutcheon, J.P. and von </a:t>
            </a:r>
            <a:r>
              <a:rPr lang="en-US" sz="800" dirty="0" err="1">
                <a:solidFill>
                  <a:srgbClr val="000000"/>
                </a:solidFill>
                <a:latin typeface="Calibri" charset="0"/>
                <a:ea typeface="ＭＳ Ｐゴシック" charset="0"/>
                <a:cs typeface="Calibri" charset="0"/>
              </a:rPr>
              <a:t>Dohlen</a:t>
            </a:r>
            <a:r>
              <a:rPr lang="en-US" sz="800" dirty="0">
                <a:solidFill>
                  <a:srgbClr val="000000"/>
                </a:solidFill>
                <a:latin typeface="Calibri" charset="0"/>
                <a:ea typeface="ＭＳ Ｐゴシック" charset="0"/>
                <a:cs typeface="Calibri" charset="0"/>
              </a:rPr>
              <a:t>, C.D. </a:t>
            </a:r>
            <a:r>
              <a:rPr lang="en-US" sz="800" dirty="0" smtClean="0">
                <a:solidFill>
                  <a:srgbClr val="000000"/>
                </a:solidFill>
                <a:latin typeface="Calibri" charset="0"/>
                <a:ea typeface="ＭＳ Ｐゴシック" charset="0"/>
                <a:cs typeface="Calibri" charset="0"/>
              </a:rPr>
              <a:t> 2011. “</a:t>
            </a:r>
            <a:r>
              <a:rPr lang="en-US" sz="800" dirty="0">
                <a:solidFill>
                  <a:srgbClr val="000000"/>
                </a:solidFill>
                <a:latin typeface="Calibri" charset="0"/>
                <a:ea typeface="ＭＳ Ｐゴシック" charset="0"/>
                <a:cs typeface="Calibri" charset="0"/>
              </a:rPr>
              <a:t>An interdependent metabolic patchwork in the nested symbiosis of </a:t>
            </a:r>
            <a:r>
              <a:rPr lang="en-US" sz="800" dirty="0" err="1">
                <a:solidFill>
                  <a:srgbClr val="000000"/>
                </a:solidFill>
                <a:latin typeface="Calibri" charset="0"/>
                <a:ea typeface="ＭＳ Ｐゴシック" charset="0"/>
                <a:cs typeface="Calibri" charset="0"/>
              </a:rPr>
              <a:t>mealybugs</a:t>
            </a:r>
            <a:r>
              <a:rPr lang="en-US" sz="800" dirty="0">
                <a:solidFill>
                  <a:srgbClr val="000000"/>
                </a:solidFill>
                <a:latin typeface="Calibri" charset="0"/>
                <a:ea typeface="ＭＳ Ｐゴシック" charset="0"/>
                <a:cs typeface="Calibri" charset="0"/>
              </a:rPr>
              <a:t>.” Current Biology</a:t>
            </a:r>
            <a:r>
              <a:rPr lang="en-US" sz="800" dirty="0" smtClean="0">
                <a:solidFill>
                  <a:srgbClr val="000000"/>
                </a:solidFill>
                <a:latin typeface="Calibri" charset="0"/>
                <a:ea typeface="ＭＳ Ｐゴシック" charset="0"/>
                <a:cs typeface="Calibri" charset="0"/>
              </a:rPr>
              <a:t>,  </a:t>
            </a:r>
            <a:r>
              <a:rPr lang="en-US" sz="800" dirty="0" err="1" smtClean="0">
                <a:solidFill>
                  <a:srgbClr val="000000"/>
                </a:solidFill>
                <a:latin typeface="Calibri" charset="0"/>
                <a:ea typeface="ＭＳ Ｐゴシック" charset="0"/>
                <a:cs typeface="Calibri" charset="0"/>
              </a:rPr>
              <a:t>doi</a:t>
            </a:r>
            <a:r>
              <a:rPr lang="en-US" sz="800" dirty="0" smtClean="0">
                <a:solidFill>
                  <a:srgbClr val="000000"/>
                </a:solidFill>
                <a:latin typeface="Calibri" charset="0"/>
                <a:ea typeface="ＭＳ Ｐゴシック" charset="0"/>
                <a:cs typeface="Calibri" charset="0"/>
              </a:rPr>
              <a:t>: </a:t>
            </a:r>
            <a:r>
              <a:rPr lang="en-US" sz="800" dirty="0">
                <a:solidFill>
                  <a:srgbClr val="000000"/>
                </a:solidFill>
                <a:latin typeface="Calibri" charset="0"/>
                <a:ea typeface="ＭＳ Ｐゴシック" charset="0"/>
                <a:cs typeface="Calibri" charset="0"/>
              </a:rPr>
              <a:t>10.1016/j.cub.2011.06.051</a:t>
            </a:r>
          </a:p>
        </p:txBody>
      </p:sp>
    </p:spTree>
    <p:extLst>
      <p:ext uri="{BB962C8B-B14F-4D97-AF65-F5344CB8AC3E}">
        <p14:creationId xmlns:p14="http://schemas.microsoft.com/office/powerpoint/2010/main" val="266793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685800" y="152400"/>
            <a:ext cx="7772400" cy="1143000"/>
          </a:xfrm>
        </p:spPr>
        <p:txBody>
          <a:bodyPr/>
          <a:lstStyle/>
          <a:p>
            <a:pPr eaLnBrk="1" hangingPunct="1"/>
            <a:r>
              <a:rPr lang="en-US" dirty="0">
                <a:latin typeface="Calibri" charset="0"/>
                <a:ea typeface="Calibri" charset="0"/>
                <a:cs typeface="Calibri" charset="0"/>
              </a:rPr>
              <a:t>Overview</a:t>
            </a:r>
          </a:p>
        </p:txBody>
      </p:sp>
      <p:sp>
        <p:nvSpPr>
          <p:cNvPr id="18435" name="Rectangle 1027"/>
          <p:cNvSpPr>
            <a:spLocks noGrp="1" noChangeArrowheads="1"/>
          </p:cNvSpPr>
          <p:nvPr>
            <p:ph type="body" idx="1"/>
          </p:nvPr>
        </p:nvSpPr>
        <p:spPr/>
        <p:txBody>
          <a:bodyPr/>
          <a:lstStyle/>
          <a:p>
            <a:pPr eaLnBrk="1" hangingPunct="1"/>
            <a:endParaRPr lang="en-US" dirty="0">
              <a:latin typeface="Calibri" charset="0"/>
              <a:ea typeface="Calibri" charset="0"/>
              <a:cs typeface="Calibri" charset="0"/>
            </a:endParaRPr>
          </a:p>
          <a:p>
            <a:pPr eaLnBrk="1" hangingPunct="1"/>
            <a:endParaRPr lang="en-US" dirty="0">
              <a:latin typeface="Calibri" charset="0"/>
              <a:ea typeface="Calibri" charset="0"/>
              <a:cs typeface="Calibri" charset="0"/>
            </a:endParaRPr>
          </a:p>
        </p:txBody>
      </p:sp>
      <p:sp>
        <p:nvSpPr>
          <p:cNvPr id="18436" name="Rectangle 1028"/>
          <p:cNvSpPr>
            <a:spLocks noChangeArrowheads="1"/>
          </p:cNvSpPr>
          <p:nvPr/>
        </p:nvSpPr>
        <p:spPr bwMode="auto">
          <a:xfrm>
            <a:off x="215900" y="1158026"/>
            <a:ext cx="8610600" cy="5029200"/>
          </a:xfrm>
          <a:prstGeom prst="rect">
            <a:avLst/>
          </a:prstGeom>
          <a:noFill/>
          <a:ln w="9525">
            <a:noFill/>
            <a:miter lim="800000"/>
            <a:headEnd/>
            <a:tailEnd/>
          </a:ln>
        </p:spPr>
        <p:txBody>
          <a:bodyPr>
            <a:prstTxWarp prst="textNoShape">
              <a:avLst/>
            </a:prstTxWarp>
          </a:bodyPr>
          <a:lstStyle/>
          <a:p>
            <a:pPr>
              <a:spcBef>
                <a:spcPct val="20000"/>
              </a:spcBef>
            </a:pPr>
            <a:endParaRPr lang="en-US" sz="3200" dirty="0" smtClean="0">
              <a:latin typeface="Calibri" charset="0"/>
              <a:ea typeface="Calibri" charset="0"/>
              <a:cs typeface="Calibri" charset="0"/>
            </a:endParaRPr>
          </a:p>
          <a:p>
            <a:pPr marL="342900" indent="-342900">
              <a:spcBef>
                <a:spcPct val="20000"/>
              </a:spcBef>
              <a:buFontTx/>
              <a:buChar char="•"/>
            </a:pPr>
            <a:r>
              <a:rPr lang="en-US" sz="3200" dirty="0" smtClean="0">
                <a:solidFill>
                  <a:srgbClr val="BFBFBF"/>
                </a:solidFill>
                <a:latin typeface="Calibri" charset="0"/>
                <a:ea typeface="Calibri" charset="0"/>
                <a:cs typeface="Calibri" charset="0"/>
              </a:rPr>
              <a:t>Through the looking glass…</a:t>
            </a:r>
          </a:p>
          <a:p>
            <a:pPr marL="342900" indent="-342900">
              <a:spcBef>
                <a:spcPct val="20000"/>
              </a:spcBef>
              <a:buFontTx/>
              <a:buChar char="•"/>
            </a:pPr>
            <a:endParaRPr lang="en-US" sz="3200" dirty="0" smtClean="0">
              <a:solidFill>
                <a:srgbClr val="BFBFBF"/>
              </a:solidFill>
              <a:latin typeface="Calibri" charset="0"/>
              <a:ea typeface="Calibri" charset="0"/>
              <a:cs typeface="Calibri" charset="0"/>
            </a:endParaRPr>
          </a:p>
          <a:p>
            <a:pPr marL="342900" indent="-342900">
              <a:spcBef>
                <a:spcPct val="20000"/>
              </a:spcBef>
              <a:buFontTx/>
              <a:buChar char="•"/>
            </a:pPr>
            <a:r>
              <a:rPr lang="en-US" sz="3200" dirty="0" err="1">
                <a:solidFill>
                  <a:srgbClr val="BFBFBF"/>
                </a:solidFill>
                <a:latin typeface="Calibri" charset="0"/>
                <a:cs typeface="Calibri" charset="0"/>
              </a:rPr>
              <a:t>MetaPathways</a:t>
            </a:r>
            <a:r>
              <a:rPr lang="en-US" sz="3200" dirty="0">
                <a:solidFill>
                  <a:srgbClr val="BFBFBF"/>
                </a:solidFill>
                <a:latin typeface="Calibri" charset="0"/>
                <a:cs typeface="Calibri" charset="0"/>
              </a:rPr>
              <a:t> Pipeline Development</a:t>
            </a:r>
            <a:endParaRPr lang="en-US" sz="3200" dirty="0">
              <a:solidFill>
                <a:srgbClr val="BFBFBF"/>
              </a:solidFill>
              <a:latin typeface="Calibri" charset="0"/>
              <a:ea typeface="Calibri" charset="0"/>
              <a:cs typeface="Calibri" charset="0"/>
            </a:endParaRPr>
          </a:p>
          <a:p>
            <a:pPr marL="342900" indent="-342900">
              <a:spcBef>
                <a:spcPct val="20000"/>
              </a:spcBef>
              <a:buFontTx/>
              <a:buChar char="•"/>
            </a:pPr>
            <a:endParaRPr lang="en-US" sz="3200" dirty="0" smtClean="0">
              <a:latin typeface="Calibri" charset="0"/>
              <a:cs typeface="Calibri" charset="0"/>
            </a:endParaRPr>
          </a:p>
          <a:p>
            <a:pPr marL="342900" indent="-342900">
              <a:spcBef>
                <a:spcPct val="20000"/>
              </a:spcBef>
              <a:buFontTx/>
              <a:buChar char="•"/>
            </a:pPr>
            <a:r>
              <a:rPr lang="en-US" sz="3200" dirty="0" smtClean="0">
                <a:latin typeface="Calibri" charset="0"/>
                <a:cs typeface="Calibri" charset="0"/>
              </a:rPr>
              <a:t>Hawaii Ocean Time Series</a:t>
            </a:r>
            <a:endParaRPr lang="en-US" sz="3200" dirty="0">
              <a:latin typeface="Calibri" charset="0"/>
              <a:cs typeface="Calibri" charset="0"/>
            </a:endParaRPr>
          </a:p>
          <a:p>
            <a:pPr marL="342900" indent="-342900" eaLnBrk="1" hangingPunct="1">
              <a:spcBef>
                <a:spcPct val="20000"/>
              </a:spcBef>
              <a:buFontTx/>
              <a:buChar char="•"/>
            </a:pPr>
            <a:endParaRPr lang="en-US" sz="3200" dirty="0" smtClean="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a:p>
            <a:pPr marL="342900" indent="-342900" eaLnBrk="1" hangingPunct="1">
              <a:spcBef>
                <a:spcPct val="20000"/>
              </a:spcBef>
              <a:buFontTx/>
              <a:buChar char="•"/>
            </a:pPr>
            <a:endParaRPr lang="en-US" sz="3200" dirty="0">
              <a:latin typeface="Calibri" charset="0"/>
              <a:ea typeface="Calibri" charset="0"/>
              <a:cs typeface="Calibri" charset="0"/>
            </a:endParaRPr>
          </a:p>
        </p:txBody>
      </p:sp>
      <p:sp>
        <p:nvSpPr>
          <p:cNvPr id="18437" name="Slide Number Placeholder 5"/>
          <p:cNvSpPr>
            <a:spLocks noGrp="1"/>
          </p:cNvSpPr>
          <p:nvPr>
            <p:ph type="sldNum" sz="quarter" idx="12"/>
          </p:nvPr>
        </p:nvSpPr>
        <p:spPr>
          <a:noFill/>
        </p:spPr>
        <p:txBody>
          <a:bodyPr/>
          <a:lstStyle/>
          <a:p>
            <a:fld id="{3939EB87-CFFF-824A-B010-BDBE788B5D31}" type="slidenum">
              <a:rPr lang="en-US" smtClean="0">
                <a:latin typeface="Calibri" charset="0"/>
                <a:ea typeface="Calibri" charset="0"/>
                <a:cs typeface="Calibri" charset="0"/>
              </a:rPr>
              <a:pPr/>
              <a:t>36</a:t>
            </a:fld>
            <a:endParaRPr lang="en-US" smtClean="0">
              <a:latin typeface="Calibri" charset="0"/>
              <a:ea typeface="Calibri" charset="0"/>
              <a:cs typeface="Calibri" charset="0"/>
            </a:endParaRPr>
          </a:p>
        </p:txBody>
      </p:sp>
    </p:spTree>
    <p:extLst>
      <p:ext uri="{BB962C8B-B14F-4D97-AF65-F5344CB8AC3E}">
        <p14:creationId xmlns:p14="http://schemas.microsoft.com/office/powerpoint/2010/main" val="122600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EC84AFF-D734-2344-B2F3-EA64E0FC1EEC}" type="slidenum">
              <a:rPr lang="en-US" sz="1400">
                <a:latin typeface="Calibri" charset="0"/>
                <a:cs typeface="Calibri" charset="0"/>
              </a:rPr>
              <a:pPr/>
              <a:t>37</a:t>
            </a:fld>
            <a:endParaRPr lang="en-US" sz="1400">
              <a:latin typeface="Calibri" charset="0"/>
              <a:cs typeface="Calibri" charset="0"/>
            </a:endParaRPr>
          </a:p>
        </p:txBody>
      </p:sp>
      <p:pic>
        <p:nvPicPr>
          <p:cNvPr id="48131" name="Picture 7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6329363"/>
            <a:ext cx="47656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7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438" y="128588"/>
            <a:ext cx="8618537" cy="60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559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CFC7CB2-93FF-0E42-989E-5EEA80A29A9A}" type="slidenum">
              <a:rPr lang="en-US" sz="1400">
                <a:latin typeface="Calibri" charset="0"/>
                <a:cs typeface="Calibri" charset="0"/>
              </a:rPr>
              <a:pPr/>
              <a:t>38</a:t>
            </a:fld>
            <a:endParaRPr lang="en-US" sz="1400">
              <a:latin typeface="Calibri" charset="0"/>
              <a:cs typeface="Calibri" charset="0"/>
            </a:endParaRPr>
          </a:p>
        </p:txBody>
      </p:sp>
      <p:pic>
        <p:nvPicPr>
          <p:cNvPr id="52227" name="Picture 7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20110"/>
            <a:ext cx="8415337" cy="531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71"/>
          <p:cNvSpPr>
            <a:spLocks noChangeArrowheads="1"/>
          </p:cNvSpPr>
          <p:nvPr/>
        </p:nvSpPr>
        <p:spPr bwMode="auto">
          <a:xfrm>
            <a:off x="2279650" y="6364288"/>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a:latin typeface="Calibri" charset="0"/>
                <a:cs typeface="Calibri" charset="0"/>
              </a:rPr>
              <a:t>http://hahana.soest.hawaii.edu/hot/hot_jgofs.html</a:t>
            </a:r>
          </a:p>
        </p:txBody>
      </p:sp>
      <p:sp>
        <p:nvSpPr>
          <p:cNvPr id="52229" name="Rectangle 1026"/>
          <p:cNvSpPr>
            <a:spLocks noGrp="1" noChangeArrowheads="1"/>
          </p:cNvSpPr>
          <p:nvPr>
            <p:ph type="title"/>
          </p:nvPr>
        </p:nvSpPr>
        <p:spPr>
          <a:xfrm>
            <a:off x="685800" y="121458"/>
            <a:ext cx="7772400" cy="673100"/>
          </a:xfrm>
        </p:spPr>
        <p:txBody>
          <a:bodyPr>
            <a:normAutofit fontScale="90000"/>
          </a:bodyPr>
          <a:lstStyle/>
          <a:p>
            <a:pPr eaLnBrk="1" hangingPunct="1"/>
            <a:r>
              <a:rPr lang="en-US" dirty="0">
                <a:latin typeface="Calibri" charset="0"/>
                <a:ea typeface="ＭＳ Ｐゴシック" charset="0"/>
                <a:cs typeface="Calibri" charset="0"/>
              </a:rPr>
              <a:t>Hawaii Ocean Time Series (</a:t>
            </a:r>
            <a:r>
              <a:rPr lang="en-US" dirty="0" smtClean="0">
                <a:latin typeface="Calibri" charset="0"/>
                <a:ea typeface="ＭＳ Ｐゴシック" charset="0"/>
                <a:cs typeface="Calibri" charset="0"/>
              </a:rPr>
              <a:t>HOT)</a:t>
            </a:r>
            <a:endParaRPr lang="en-US" dirty="0">
              <a:latin typeface="Calibri" charset="0"/>
              <a:ea typeface="ＭＳ Ｐゴシック" charset="0"/>
              <a:cs typeface="Calibri" charset="0"/>
            </a:endParaRPr>
          </a:p>
        </p:txBody>
      </p:sp>
    </p:spTree>
    <p:extLst>
      <p:ext uri="{BB962C8B-B14F-4D97-AF65-F5344CB8AC3E}">
        <p14:creationId xmlns:p14="http://schemas.microsoft.com/office/powerpoint/2010/main" val="3503106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05BC091-D52A-604C-8C6A-D59CF121E066}" type="slidenum">
              <a:rPr lang="en-US" sz="1400">
                <a:solidFill>
                  <a:srgbClr val="000000"/>
                </a:solidFill>
                <a:latin typeface="Calibri" charset="0"/>
                <a:cs typeface="Calibri" charset="0"/>
              </a:rPr>
              <a:pPr/>
              <a:t>39</a:t>
            </a:fld>
            <a:endParaRPr lang="en-US" sz="1400">
              <a:solidFill>
                <a:srgbClr val="000000"/>
              </a:solidFill>
              <a:latin typeface="Calibri" charset="0"/>
              <a:cs typeface="Calibri" charset="0"/>
            </a:endParaRPr>
          </a:p>
        </p:txBody>
      </p:sp>
      <p:sp>
        <p:nvSpPr>
          <p:cNvPr id="64515" name="TextBox 4"/>
          <p:cNvSpPr txBox="1">
            <a:spLocks noChangeArrowheads="1"/>
          </p:cNvSpPr>
          <p:nvPr/>
        </p:nvSpPr>
        <p:spPr bwMode="auto">
          <a:xfrm>
            <a:off x="60175" y="6364123"/>
            <a:ext cx="16569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dirty="0">
                <a:solidFill>
                  <a:srgbClr val="000000"/>
                </a:solidFill>
                <a:latin typeface="Calibri" charset="0"/>
                <a:cs typeface="Calibri" charset="0"/>
              </a:rPr>
              <a:t>c1988-</a:t>
            </a:r>
            <a:r>
              <a:rPr lang="en-US" dirty="0" smtClean="0">
                <a:solidFill>
                  <a:srgbClr val="000000"/>
                </a:solidFill>
                <a:latin typeface="Calibri" charset="0"/>
                <a:cs typeface="Calibri" charset="0"/>
              </a:rPr>
              <a:t>2013</a:t>
            </a:r>
            <a:endParaRPr lang="en-US" dirty="0">
              <a:solidFill>
                <a:srgbClr val="000000"/>
              </a:solidFill>
              <a:latin typeface="Calibri" charset="0"/>
              <a:cs typeface="Calibri" charset="0"/>
            </a:endParaRPr>
          </a:p>
        </p:txBody>
      </p:sp>
      <p:sp>
        <p:nvSpPr>
          <p:cNvPr id="64516" name="Rectangle 1026"/>
          <p:cNvSpPr>
            <a:spLocks noGrp="1" noChangeArrowheads="1"/>
          </p:cNvSpPr>
          <p:nvPr>
            <p:ph type="title"/>
          </p:nvPr>
        </p:nvSpPr>
        <p:spPr>
          <a:xfrm>
            <a:off x="685800" y="113047"/>
            <a:ext cx="7772400" cy="673100"/>
          </a:xfrm>
        </p:spPr>
        <p:txBody>
          <a:bodyPr>
            <a:noAutofit/>
          </a:bodyPr>
          <a:lstStyle/>
          <a:p>
            <a:pPr eaLnBrk="1" hangingPunct="1"/>
            <a:r>
              <a:rPr lang="en-US" sz="4400" dirty="0" smtClean="0">
                <a:latin typeface="Calibri" charset="0"/>
                <a:ea typeface="ＭＳ Ｐゴシック" charset="0"/>
                <a:cs typeface="Calibri" charset="0"/>
              </a:rPr>
              <a:t>Vertical Transect</a:t>
            </a:r>
            <a:endParaRPr lang="en-US" sz="4400" dirty="0">
              <a:latin typeface="Calibri" charset="0"/>
              <a:ea typeface="ＭＳ Ｐゴシック" charset="0"/>
              <a:cs typeface="Calibri" charset="0"/>
            </a:endParaRPr>
          </a:p>
        </p:txBody>
      </p:sp>
      <p:sp>
        <p:nvSpPr>
          <p:cNvPr id="64517" name="Rectangle 32"/>
          <p:cNvSpPr>
            <a:spLocks noChangeArrowheads="1"/>
          </p:cNvSpPr>
          <p:nvPr/>
        </p:nvSpPr>
        <p:spPr bwMode="auto">
          <a:xfrm>
            <a:off x="0" y="5929156"/>
            <a:ext cx="900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eaLnBrk="0" fontAlgn="base" hangingPunct="0">
              <a:spcBef>
                <a:spcPct val="0"/>
              </a:spcBef>
              <a:spcAft>
                <a:spcPct val="0"/>
              </a:spcAft>
            </a:pPr>
            <a:r>
              <a:rPr lang="en-US" sz="800" dirty="0">
                <a:solidFill>
                  <a:srgbClr val="000000"/>
                </a:solidFill>
                <a:latin typeface="Calibri"/>
                <a:ea typeface="ＭＳ Ｐゴシック" charset="0"/>
                <a:cs typeface="Calibri"/>
              </a:rPr>
              <a:t>DeLong et al. </a:t>
            </a:r>
            <a:r>
              <a:rPr lang="en-US" sz="800" dirty="0" smtClean="0">
                <a:solidFill>
                  <a:srgbClr val="000000"/>
                </a:solidFill>
                <a:latin typeface="Calibri"/>
                <a:ea typeface="ＭＳ Ｐゴシック" charset="0"/>
                <a:cs typeface="Calibri"/>
              </a:rPr>
              <a:t>2006. Community </a:t>
            </a:r>
            <a:r>
              <a:rPr lang="en-US" sz="800" dirty="0">
                <a:solidFill>
                  <a:srgbClr val="000000"/>
                </a:solidFill>
                <a:latin typeface="Calibri"/>
                <a:ea typeface="ＭＳ Ｐゴシック" charset="0"/>
                <a:cs typeface="Calibri"/>
              </a:rPr>
              <a:t>Genomics Among Stratified Assemblages in the Ocean’s Interior</a:t>
            </a:r>
            <a:r>
              <a:rPr lang="en-US" sz="800" dirty="0" smtClean="0">
                <a:solidFill>
                  <a:srgbClr val="000000"/>
                </a:solidFill>
                <a:latin typeface="Calibri"/>
                <a:ea typeface="ＭＳ Ｐゴシック" charset="0"/>
                <a:cs typeface="Calibri"/>
              </a:rPr>
              <a:t>.</a:t>
            </a:r>
            <a:r>
              <a:rPr lang="en-US" sz="800" i="1" dirty="0" smtClean="0">
                <a:solidFill>
                  <a:srgbClr val="000000"/>
                </a:solidFill>
                <a:latin typeface="Calibri"/>
                <a:ea typeface="ＭＳ Ｐゴシック" charset="0"/>
                <a:cs typeface="Calibri"/>
              </a:rPr>
              <a:t>  </a:t>
            </a:r>
            <a:r>
              <a:rPr lang="en-US" sz="800" i="1" dirty="0">
                <a:solidFill>
                  <a:srgbClr val="000000"/>
                </a:solidFill>
                <a:latin typeface="Calibri"/>
                <a:ea typeface="ＭＳ Ｐゴシック" charset="0"/>
                <a:cs typeface="Calibri"/>
              </a:rPr>
              <a:t>Science </a:t>
            </a:r>
            <a:r>
              <a:rPr lang="en-US" sz="800" i="1" dirty="0" smtClean="0">
                <a:solidFill>
                  <a:srgbClr val="000000"/>
                </a:solidFill>
                <a:latin typeface="Calibri"/>
                <a:ea typeface="ＭＳ Ｐゴシック" charset="0"/>
                <a:cs typeface="Calibri"/>
              </a:rPr>
              <a:t>311</a:t>
            </a:r>
            <a:endParaRPr lang="en-US" sz="800" i="1" dirty="0" smtClean="0">
              <a:solidFill>
                <a:srgbClr val="000000"/>
              </a:solidFill>
              <a:latin typeface="Calibri"/>
              <a:ea typeface="ＭＳ Ｐゴシック" charset="0"/>
              <a:cs typeface="Calibri"/>
            </a:endParaRPr>
          </a:p>
        </p:txBody>
      </p:sp>
      <p:grpSp>
        <p:nvGrpSpPr>
          <p:cNvPr id="8" name="Group 7"/>
          <p:cNvGrpSpPr/>
          <p:nvPr/>
        </p:nvGrpSpPr>
        <p:grpSpPr>
          <a:xfrm>
            <a:off x="82573" y="1085000"/>
            <a:ext cx="8544696" cy="4499807"/>
            <a:chOff x="840829" y="1471899"/>
            <a:chExt cx="7219070" cy="3801706"/>
          </a:xfrm>
        </p:grpSpPr>
        <p:pic>
          <p:nvPicPr>
            <p:cNvPr id="2" name="Picture 1" descr="ALOHA_summary_mapping.pdf"/>
            <p:cNvPicPr>
              <a:picLocks noChangeAspect="1"/>
            </p:cNvPicPr>
            <p:nvPr/>
          </p:nvPicPr>
          <p:blipFill rotWithShape="1">
            <a:blip r:embed="rId3">
              <a:extLst>
                <a:ext uri="{28A0092B-C50C-407E-A947-70E740481C1C}">
                  <a14:useLocalDpi xmlns:a14="http://schemas.microsoft.com/office/drawing/2010/main" val="0"/>
                </a:ext>
              </a:extLst>
            </a:blip>
            <a:srcRect t="16557" r="34913" b="28008"/>
            <a:stretch/>
          </p:blipFill>
          <p:spPr>
            <a:xfrm>
              <a:off x="840829" y="1471899"/>
              <a:ext cx="5776435" cy="3801706"/>
            </a:xfrm>
            <a:prstGeom prst="rect">
              <a:avLst/>
            </a:prstGeom>
          </p:spPr>
        </p:pic>
        <p:sp>
          <p:nvSpPr>
            <p:cNvPr id="6" name="TextBox 5"/>
            <p:cNvSpPr txBox="1"/>
            <p:nvPr/>
          </p:nvSpPr>
          <p:spPr>
            <a:xfrm>
              <a:off x="6668749" y="1923495"/>
              <a:ext cx="979841" cy="234025"/>
            </a:xfrm>
            <a:prstGeom prst="rect">
              <a:avLst/>
            </a:prstGeom>
            <a:noFill/>
          </p:spPr>
          <p:txBody>
            <a:bodyPr wrap="none" rtlCol="0">
              <a:spAutoFit/>
            </a:bodyPr>
            <a:lstStyle/>
            <a:p>
              <a:r>
                <a:rPr lang="en-US" sz="1200" dirty="0" smtClean="0">
                  <a:latin typeface="Calibri"/>
                  <a:cs typeface="Calibri"/>
                </a:rPr>
                <a:t>Upper Euphotic</a:t>
              </a:r>
              <a:endParaRPr lang="en-US" sz="1200" dirty="0">
                <a:latin typeface="Calibri"/>
                <a:cs typeface="Calibri"/>
              </a:endParaRPr>
            </a:p>
          </p:txBody>
        </p:sp>
        <p:sp>
          <p:nvSpPr>
            <p:cNvPr id="13" name="TextBox 12"/>
            <p:cNvSpPr txBox="1"/>
            <p:nvPr/>
          </p:nvSpPr>
          <p:spPr>
            <a:xfrm>
              <a:off x="6668749" y="2336632"/>
              <a:ext cx="901185" cy="234025"/>
            </a:xfrm>
            <a:prstGeom prst="rect">
              <a:avLst/>
            </a:prstGeom>
            <a:noFill/>
          </p:spPr>
          <p:txBody>
            <a:bodyPr wrap="none" rtlCol="0">
              <a:spAutoFit/>
            </a:bodyPr>
            <a:lstStyle/>
            <a:p>
              <a:r>
                <a:rPr lang="en-US" sz="1200" dirty="0" err="1" smtClean="0">
                  <a:latin typeface="Calibri"/>
                  <a:cs typeface="Calibri"/>
                </a:rPr>
                <a:t>CHl</a:t>
              </a:r>
              <a:r>
                <a:rPr lang="en-US" sz="1200" dirty="0" smtClean="0">
                  <a:latin typeface="Calibri"/>
                  <a:cs typeface="Calibri"/>
                </a:rPr>
                <a:t> Maximum</a:t>
              </a:r>
              <a:endParaRPr lang="en-US" sz="1200" dirty="0">
                <a:latin typeface="Calibri"/>
                <a:cs typeface="Calibri"/>
              </a:endParaRPr>
            </a:p>
          </p:txBody>
        </p:sp>
        <p:sp>
          <p:nvSpPr>
            <p:cNvPr id="14" name="TextBox 13"/>
            <p:cNvSpPr txBox="1"/>
            <p:nvPr/>
          </p:nvSpPr>
          <p:spPr>
            <a:xfrm>
              <a:off x="6668749" y="2698299"/>
              <a:ext cx="979439" cy="234025"/>
            </a:xfrm>
            <a:prstGeom prst="rect">
              <a:avLst/>
            </a:prstGeom>
            <a:noFill/>
          </p:spPr>
          <p:txBody>
            <a:bodyPr wrap="none" rtlCol="0">
              <a:spAutoFit/>
            </a:bodyPr>
            <a:lstStyle/>
            <a:p>
              <a:r>
                <a:rPr lang="en-US" sz="1200" dirty="0" smtClean="0">
                  <a:latin typeface="Calibri"/>
                  <a:cs typeface="Calibri"/>
                </a:rPr>
                <a:t>Lower Euphotic</a:t>
              </a:r>
              <a:endParaRPr lang="en-US" sz="1200" dirty="0">
                <a:latin typeface="Calibri"/>
                <a:cs typeface="Calibri"/>
              </a:endParaRPr>
            </a:p>
          </p:txBody>
        </p:sp>
        <p:sp>
          <p:nvSpPr>
            <p:cNvPr id="15" name="TextBox 14"/>
            <p:cNvSpPr txBox="1"/>
            <p:nvPr/>
          </p:nvSpPr>
          <p:spPr>
            <a:xfrm>
              <a:off x="6668749" y="3985161"/>
              <a:ext cx="1185294" cy="234025"/>
            </a:xfrm>
            <a:prstGeom prst="rect">
              <a:avLst/>
            </a:prstGeom>
            <a:noFill/>
          </p:spPr>
          <p:txBody>
            <a:bodyPr wrap="none" rtlCol="0">
              <a:spAutoFit/>
            </a:bodyPr>
            <a:lstStyle/>
            <a:p>
              <a:r>
                <a:rPr lang="en-US" sz="1200" dirty="0" smtClean="0">
                  <a:latin typeface="Calibri"/>
                  <a:cs typeface="Calibri"/>
                </a:rPr>
                <a:t>Upper Mesopelagic</a:t>
              </a:r>
              <a:endParaRPr lang="en-US" sz="1200" dirty="0">
                <a:latin typeface="Calibri"/>
                <a:cs typeface="Calibri"/>
              </a:endParaRPr>
            </a:p>
          </p:txBody>
        </p:sp>
        <p:sp>
          <p:nvSpPr>
            <p:cNvPr id="16" name="TextBox 15"/>
            <p:cNvSpPr txBox="1"/>
            <p:nvPr/>
          </p:nvSpPr>
          <p:spPr>
            <a:xfrm>
              <a:off x="6668749" y="4254307"/>
              <a:ext cx="1391150" cy="234025"/>
            </a:xfrm>
            <a:prstGeom prst="rect">
              <a:avLst/>
            </a:prstGeom>
            <a:noFill/>
          </p:spPr>
          <p:txBody>
            <a:bodyPr wrap="none" rtlCol="0">
              <a:spAutoFit/>
            </a:bodyPr>
            <a:lstStyle/>
            <a:p>
              <a:r>
                <a:rPr lang="en-US" sz="1200" dirty="0" smtClean="0">
                  <a:latin typeface="Calibri"/>
                  <a:cs typeface="Calibri"/>
                </a:rPr>
                <a:t>Oxygen Minimum </a:t>
              </a:r>
              <a:r>
                <a:rPr lang="en-US" sz="1200" dirty="0">
                  <a:latin typeface="Calibri"/>
                  <a:cs typeface="Calibri"/>
                </a:rPr>
                <a:t>Z</a:t>
              </a:r>
              <a:r>
                <a:rPr lang="en-US" sz="1200" dirty="0" smtClean="0">
                  <a:latin typeface="Calibri"/>
                  <a:cs typeface="Calibri"/>
                </a:rPr>
                <a:t>one</a:t>
              </a:r>
              <a:endParaRPr lang="en-US" sz="1200" dirty="0">
                <a:latin typeface="Calibri"/>
                <a:cs typeface="Calibri"/>
              </a:endParaRPr>
            </a:p>
          </p:txBody>
        </p:sp>
        <p:sp>
          <p:nvSpPr>
            <p:cNvPr id="17" name="TextBox 16"/>
            <p:cNvSpPr txBox="1"/>
            <p:nvPr/>
          </p:nvSpPr>
          <p:spPr>
            <a:xfrm>
              <a:off x="6668749" y="4649616"/>
              <a:ext cx="915635" cy="276999"/>
            </a:xfrm>
            <a:prstGeom prst="rect">
              <a:avLst/>
            </a:prstGeom>
            <a:noFill/>
          </p:spPr>
          <p:txBody>
            <a:bodyPr wrap="none" rtlCol="0">
              <a:spAutoFit/>
            </a:bodyPr>
            <a:lstStyle/>
            <a:p>
              <a:r>
                <a:rPr lang="en-US" sz="1200" dirty="0" smtClean="0">
                  <a:latin typeface="Calibri"/>
                  <a:cs typeface="Calibri"/>
                </a:rPr>
                <a:t>Deep Abyss</a:t>
              </a:r>
              <a:endParaRPr lang="en-US" sz="1200" dirty="0">
                <a:latin typeface="Calibri"/>
                <a:cs typeface="Calibri"/>
              </a:endParaRPr>
            </a:p>
          </p:txBody>
        </p:sp>
      </p:grpSp>
    </p:spTree>
    <p:extLst>
      <p:ext uri="{BB962C8B-B14F-4D97-AF65-F5344CB8AC3E}">
        <p14:creationId xmlns:p14="http://schemas.microsoft.com/office/powerpoint/2010/main" val="3957887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3" descr="Watson-Crick.jpg"/>
          <p:cNvPicPr>
            <a:picLocks noChangeAspect="1"/>
          </p:cNvPicPr>
          <p:nvPr/>
        </p:nvPicPr>
        <p:blipFill>
          <a:blip r:embed="rId3">
            <a:extLst>
              <a:ext uri="{28A0092B-C50C-407E-A947-70E740481C1C}">
                <a14:useLocalDpi xmlns:a14="http://schemas.microsoft.com/office/drawing/2010/main" val="0"/>
              </a:ext>
            </a:extLst>
          </a:blip>
          <a:srcRect b="15947"/>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1150749-4905-4045-B990-2F5759B119B0}" type="slidenum">
              <a:rPr lang="en-US" sz="1400" b="0">
                <a:solidFill>
                  <a:srgbClr val="000000"/>
                </a:solidFill>
              </a:rPr>
              <a:pPr/>
              <a:t>4</a:t>
            </a:fld>
            <a:endParaRPr lang="en-US" sz="1400" b="0">
              <a:solidFill>
                <a:srgbClr val="000000"/>
              </a:solidFill>
            </a:endParaRPr>
          </a:p>
        </p:txBody>
      </p:sp>
      <p:sp>
        <p:nvSpPr>
          <p:cNvPr id="6" name="TextBox 5"/>
          <p:cNvSpPr txBox="1"/>
          <p:nvPr/>
        </p:nvSpPr>
        <p:spPr>
          <a:xfrm>
            <a:off x="7458075" y="65088"/>
            <a:ext cx="1587500" cy="923925"/>
          </a:xfrm>
          <a:prstGeom prst="rect">
            <a:avLst/>
          </a:prstGeom>
          <a:noFill/>
          <a:ln>
            <a:noFill/>
          </a:ln>
        </p:spPr>
        <p:txBody>
          <a:bodyPr wrap="none">
            <a:spAutoFit/>
          </a:bodyPr>
          <a:lstStyle/>
          <a:p>
            <a:pPr defTabSz="914400" eaLnBrk="0" fontAlgn="base" hangingPunct="0">
              <a:spcBef>
                <a:spcPct val="0"/>
              </a:spcBef>
              <a:spcAft>
                <a:spcPct val="0"/>
              </a:spcAft>
              <a:defRPr/>
            </a:pPr>
            <a:r>
              <a:rPr lang="en-US" sz="5400" dirty="0">
                <a:solidFill>
                  <a:srgbClr val="000000">
                    <a:lumMod val="50000"/>
                    <a:lumOff val="50000"/>
                  </a:srgbClr>
                </a:solidFill>
                <a:latin typeface="Calibri"/>
                <a:ea typeface="ＭＳ Ｐゴシック" charset="0"/>
                <a:cs typeface="Calibri"/>
              </a:rPr>
              <a:t>1953</a:t>
            </a:r>
          </a:p>
        </p:txBody>
      </p:sp>
    </p:spTree>
    <p:extLst>
      <p:ext uri="{BB962C8B-B14F-4D97-AF65-F5344CB8AC3E}">
        <p14:creationId xmlns:p14="http://schemas.microsoft.com/office/powerpoint/2010/main" val="59518563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B7B87CAC-2E15-F744-B807-6D2B35FC8B40}" type="slidenum">
              <a:rPr lang="en-US" sz="1400">
                <a:latin typeface="Calibri" charset="0"/>
                <a:cs typeface="Calibri" charset="0"/>
              </a:rPr>
              <a:pPr/>
              <a:t>40</a:t>
            </a:fld>
            <a:endParaRPr lang="en-US" sz="1400">
              <a:latin typeface="Calibri" charset="0"/>
              <a:cs typeface="Calibri" charset="0"/>
            </a:endParaRPr>
          </a:p>
        </p:txBody>
      </p:sp>
      <p:sp>
        <p:nvSpPr>
          <p:cNvPr id="58371" name="Rectangle 1026"/>
          <p:cNvSpPr>
            <a:spLocks noGrp="1" noChangeArrowheads="1"/>
          </p:cNvSpPr>
          <p:nvPr>
            <p:ph type="title"/>
          </p:nvPr>
        </p:nvSpPr>
        <p:spPr>
          <a:xfrm>
            <a:off x="685800" y="62581"/>
            <a:ext cx="7772400" cy="673100"/>
          </a:xfrm>
        </p:spPr>
        <p:txBody>
          <a:bodyPr>
            <a:normAutofit fontScale="90000"/>
          </a:bodyPr>
          <a:lstStyle/>
          <a:p>
            <a:pPr eaLnBrk="1" hangingPunct="1"/>
            <a:r>
              <a:rPr lang="en-US" dirty="0" smtClean="0">
                <a:latin typeface="Calibri" charset="0"/>
                <a:ea typeface="ＭＳ Ｐゴシック" charset="0"/>
                <a:cs typeface="Calibri" charset="0"/>
              </a:rPr>
              <a:t>Environmental Parameters</a:t>
            </a:r>
            <a:endParaRPr lang="en-US" dirty="0">
              <a:latin typeface="Calibri" charset="0"/>
              <a:ea typeface="ＭＳ Ｐゴシック" charset="0"/>
              <a:cs typeface="Calibri" charset="0"/>
            </a:endParaRPr>
          </a:p>
        </p:txBody>
      </p:sp>
      <p:sp>
        <p:nvSpPr>
          <p:cNvPr id="58372" name="Rectangle 1028"/>
          <p:cNvSpPr>
            <a:spLocks noChangeArrowheads="1"/>
          </p:cNvSpPr>
          <p:nvPr/>
        </p:nvSpPr>
        <p:spPr bwMode="auto">
          <a:xfrm>
            <a:off x="0" y="4791075"/>
            <a:ext cx="90678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eaLnBrk="1" hangingPunct="1">
              <a:spcBef>
                <a:spcPct val="20000"/>
              </a:spcBef>
              <a:buFontTx/>
              <a:buChar char="•"/>
            </a:pPr>
            <a:endParaRPr lang="en-US">
              <a:latin typeface="Calibri" charset="0"/>
              <a:cs typeface="Calibri" charset="0"/>
            </a:endParaRPr>
          </a:p>
          <a:p>
            <a:pPr marL="342900" lvl="1" indent="-342900" algn="just" eaLnBrk="1" hangingPunct="1">
              <a:spcBef>
                <a:spcPct val="20000"/>
              </a:spcBef>
              <a:buFontTx/>
              <a:buChar char="•"/>
            </a:pPr>
            <a:r>
              <a:rPr lang="en-US" i="1">
                <a:latin typeface="Calibri" charset="0"/>
                <a:cs typeface="Calibri" charset="0"/>
              </a:rPr>
              <a:t>Oceanographic parameters were measured at Station ALOHA; values shown are those from the same CTD casts used in fosmid library construction, where available.</a:t>
            </a:r>
            <a:endParaRPr lang="en-US">
              <a:latin typeface="Calibri" charset="0"/>
              <a:cs typeface="Calibri" charset="0"/>
            </a:endParaRPr>
          </a:p>
        </p:txBody>
      </p:sp>
      <p:pic>
        <p:nvPicPr>
          <p:cNvPr id="5837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 y="968375"/>
            <a:ext cx="8913813"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7462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CBB2D72-AB59-CB49-BD5B-5CA8E5A77E63}" type="slidenum">
              <a:rPr lang="en-US" sz="1400">
                <a:latin typeface="Calibri" charset="0"/>
                <a:cs typeface="Calibri" charset="0"/>
              </a:rPr>
              <a:pPr/>
              <a:t>41</a:t>
            </a:fld>
            <a:endParaRPr lang="en-US" sz="1400">
              <a:latin typeface="Calibri" charset="0"/>
              <a:cs typeface="Calibri" charset="0"/>
            </a:endParaRPr>
          </a:p>
        </p:txBody>
      </p:sp>
      <p:sp>
        <p:nvSpPr>
          <p:cNvPr id="60419" name="Rectangle 1026"/>
          <p:cNvSpPr>
            <a:spLocks noGrp="1" noChangeArrowheads="1"/>
          </p:cNvSpPr>
          <p:nvPr>
            <p:ph type="title"/>
          </p:nvPr>
        </p:nvSpPr>
        <p:spPr>
          <a:xfrm>
            <a:off x="694210" y="104636"/>
            <a:ext cx="7772400" cy="673100"/>
          </a:xfrm>
        </p:spPr>
        <p:txBody>
          <a:bodyPr>
            <a:normAutofit fontScale="90000"/>
          </a:bodyPr>
          <a:lstStyle/>
          <a:p>
            <a:pPr eaLnBrk="1" hangingPunct="1"/>
            <a:r>
              <a:rPr lang="en-US" dirty="0">
                <a:latin typeface="Calibri" charset="0"/>
                <a:ea typeface="ＭＳ Ｐゴシック" charset="0"/>
                <a:cs typeface="Calibri" charset="0"/>
              </a:rPr>
              <a:t>Sequencing </a:t>
            </a:r>
            <a:r>
              <a:rPr lang="en-US" dirty="0" smtClean="0">
                <a:latin typeface="Calibri" charset="0"/>
                <a:ea typeface="ＭＳ Ｐゴシック" charset="0"/>
                <a:cs typeface="Calibri" charset="0"/>
              </a:rPr>
              <a:t>Statistics</a:t>
            </a:r>
            <a:endParaRPr lang="en-US" dirty="0">
              <a:latin typeface="Calibri" charset="0"/>
              <a:ea typeface="ＭＳ Ｐゴシック" charset="0"/>
              <a:cs typeface="Calibri" charset="0"/>
            </a:endParaRPr>
          </a:p>
        </p:txBody>
      </p:sp>
      <p:pic>
        <p:nvPicPr>
          <p:cNvPr id="6042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1182688"/>
            <a:ext cx="90249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1028"/>
          <p:cNvSpPr>
            <a:spLocks noChangeArrowheads="1"/>
          </p:cNvSpPr>
          <p:nvPr/>
        </p:nvSpPr>
        <p:spPr bwMode="auto">
          <a:xfrm>
            <a:off x="0" y="3673475"/>
            <a:ext cx="90678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eaLnBrk="1" hangingPunct="1">
              <a:spcBef>
                <a:spcPct val="20000"/>
              </a:spcBef>
              <a:buFontTx/>
              <a:buChar char="•"/>
            </a:pPr>
            <a:endParaRPr lang="en-US">
              <a:latin typeface="Calibri" charset="0"/>
              <a:cs typeface="Calibri" charset="0"/>
            </a:endParaRPr>
          </a:p>
          <a:p>
            <a:pPr marL="342900" lvl="1" indent="-342900" algn="just" eaLnBrk="1" hangingPunct="1">
              <a:spcBef>
                <a:spcPct val="20000"/>
              </a:spcBef>
              <a:buFontTx/>
              <a:buChar char="•"/>
            </a:pPr>
            <a:r>
              <a:rPr lang="ja-JP" altLang="en-US" i="1">
                <a:latin typeface="Calibri" charset="0"/>
                <a:cs typeface="Calibri" charset="0"/>
              </a:rPr>
              <a:t>“</a:t>
            </a:r>
            <a:r>
              <a:rPr lang="en-US" i="1">
                <a:latin typeface="Calibri" charset="0"/>
                <a:cs typeface="Calibri" charset="0"/>
              </a:rPr>
              <a:t>The vertical distribution of microbial genes from the ocean</a:t>
            </a:r>
            <a:r>
              <a:rPr lang="ja-JP" altLang="en-US" i="1">
                <a:latin typeface="Calibri" charset="0"/>
                <a:cs typeface="Calibri" charset="0"/>
              </a:rPr>
              <a:t>’</a:t>
            </a:r>
            <a:r>
              <a:rPr lang="en-US" i="1">
                <a:latin typeface="Calibri" charset="0"/>
                <a:cs typeface="Calibri" charset="0"/>
              </a:rPr>
              <a:t>s surface to abyssal depths was determined by shotgun sequencing of fosmid clone termini. Applying identical collection, cloning, and sequencing strategies at seven depths (ranging from 10 m to 4000 m), we archived large-insert genomic libraries from each depth-stratified microbial community.</a:t>
            </a:r>
            <a:r>
              <a:rPr lang="ja-JP" altLang="en-US" i="1">
                <a:latin typeface="Calibri" charset="0"/>
                <a:cs typeface="Calibri" charset="0"/>
              </a:rPr>
              <a:t>”</a:t>
            </a:r>
            <a:r>
              <a:rPr lang="en-US" i="1">
                <a:latin typeface="Calibri" charset="0"/>
                <a:cs typeface="Calibri" charset="0"/>
              </a:rPr>
              <a:t> </a:t>
            </a:r>
          </a:p>
          <a:p>
            <a:pPr marL="342900" lvl="1" indent="-342900" algn="just" eaLnBrk="1" hangingPunct="1">
              <a:spcBef>
                <a:spcPct val="20000"/>
              </a:spcBef>
              <a:buFontTx/>
              <a:buChar char="•"/>
            </a:pPr>
            <a:endParaRPr lang="en-US">
              <a:latin typeface="Calibri" charset="0"/>
              <a:cs typeface="Calibri" charset="0"/>
            </a:endParaRPr>
          </a:p>
        </p:txBody>
      </p:sp>
    </p:spTree>
    <p:extLst>
      <p:ext uri="{BB962C8B-B14F-4D97-AF65-F5344CB8AC3E}">
        <p14:creationId xmlns:p14="http://schemas.microsoft.com/office/powerpoint/2010/main" val="2806425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84D8BAC7-9EF5-9145-96BB-2B625BBE685F}" type="slidenum">
              <a:rPr lang="en-US" sz="1400" b="0">
                <a:latin typeface="Calibri" charset="0"/>
                <a:cs typeface="Calibri" charset="0"/>
              </a:rPr>
              <a:pPr/>
              <a:t>42</a:t>
            </a:fld>
            <a:endParaRPr lang="en-US" sz="1400" b="0">
              <a:latin typeface="Calibri" charset="0"/>
              <a:cs typeface="Calibri" charset="0"/>
            </a:endParaRPr>
          </a:p>
        </p:txBody>
      </p:sp>
    </p:spTree>
    <p:extLst>
      <p:ext uri="{BB962C8B-B14F-4D97-AF65-F5344CB8AC3E}">
        <p14:creationId xmlns:p14="http://schemas.microsoft.com/office/powerpoint/2010/main" val="2799343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05BC091-D52A-604C-8C6A-D59CF121E066}" type="slidenum">
              <a:rPr lang="en-US" sz="1400">
                <a:solidFill>
                  <a:srgbClr val="000000"/>
                </a:solidFill>
                <a:latin typeface="Calibri" charset="0"/>
                <a:cs typeface="Calibri" charset="0"/>
              </a:rPr>
              <a:pPr/>
              <a:t>43</a:t>
            </a:fld>
            <a:endParaRPr lang="en-US" sz="1400">
              <a:solidFill>
                <a:srgbClr val="000000"/>
              </a:solidFill>
              <a:latin typeface="Calibri" charset="0"/>
              <a:cs typeface="Calibri" charset="0"/>
            </a:endParaRPr>
          </a:p>
        </p:txBody>
      </p:sp>
      <p:pic>
        <p:nvPicPr>
          <p:cNvPr id="6451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513" y="911225"/>
            <a:ext cx="7061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4"/>
          <p:cNvSpPr txBox="1">
            <a:spLocks noChangeArrowheads="1"/>
          </p:cNvSpPr>
          <p:nvPr/>
        </p:nvSpPr>
        <p:spPr bwMode="auto">
          <a:xfrm>
            <a:off x="60175" y="6364123"/>
            <a:ext cx="16569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dirty="0">
                <a:solidFill>
                  <a:srgbClr val="000000"/>
                </a:solidFill>
                <a:latin typeface="Calibri" charset="0"/>
                <a:cs typeface="Calibri" charset="0"/>
              </a:rPr>
              <a:t>c1988-</a:t>
            </a:r>
            <a:r>
              <a:rPr lang="en-US" dirty="0" smtClean="0">
                <a:solidFill>
                  <a:srgbClr val="000000"/>
                </a:solidFill>
                <a:latin typeface="Calibri" charset="0"/>
                <a:cs typeface="Calibri" charset="0"/>
              </a:rPr>
              <a:t>2013</a:t>
            </a:r>
            <a:endParaRPr lang="en-US" dirty="0">
              <a:solidFill>
                <a:srgbClr val="000000"/>
              </a:solidFill>
              <a:latin typeface="Calibri" charset="0"/>
              <a:cs typeface="Calibri" charset="0"/>
            </a:endParaRPr>
          </a:p>
        </p:txBody>
      </p:sp>
      <p:sp>
        <p:nvSpPr>
          <p:cNvPr id="64516" name="Rectangle 1026"/>
          <p:cNvSpPr>
            <a:spLocks noGrp="1" noChangeArrowheads="1"/>
          </p:cNvSpPr>
          <p:nvPr>
            <p:ph type="title"/>
          </p:nvPr>
        </p:nvSpPr>
        <p:spPr>
          <a:xfrm>
            <a:off x="677390" y="155102"/>
            <a:ext cx="7772400" cy="673100"/>
          </a:xfrm>
        </p:spPr>
        <p:txBody>
          <a:bodyPr>
            <a:noAutofit/>
          </a:bodyPr>
          <a:lstStyle/>
          <a:p>
            <a:pPr eaLnBrk="1" hangingPunct="1"/>
            <a:r>
              <a:rPr lang="en-US" sz="4400" dirty="0" smtClean="0">
                <a:latin typeface="Calibri" charset="0"/>
                <a:ea typeface="ＭＳ Ｐゴシック" charset="0"/>
                <a:cs typeface="Calibri" charset="0"/>
              </a:rPr>
              <a:t>Coupled “</a:t>
            </a:r>
            <a:r>
              <a:rPr lang="en-US" dirty="0" err="1">
                <a:latin typeface="Calibri" charset="0"/>
                <a:ea typeface="ＭＳ Ｐゴシック" charset="0"/>
                <a:cs typeface="Calibri" charset="0"/>
              </a:rPr>
              <a:t>O</a:t>
            </a:r>
            <a:r>
              <a:rPr lang="en-US" sz="4400" dirty="0" err="1" smtClean="0">
                <a:latin typeface="Calibri" charset="0"/>
                <a:ea typeface="ＭＳ Ｐゴシック" charset="0"/>
                <a:cs typeface="Calibri" charset="0"/>
              </a:rPr>
              <a:t>mic</a:t>
            </a:r>
            <a:r>
              <a:rPr lang="en-US" sz="4400" dirty="0" smtClean="0">
                <a:latin typeface="Calibri" charset="0"/>
                <a:ea typeface="ＭＳ Ｐゴシック" charset="0"/>
                <a:cs typeface="Calibri" charset="0"/>
              </a:rPr>
              <a:t>” Information</a:t>
            </a:r>
            <a:endParaRPr lang="en-US" sz="4400" dirty="0">
              <a:latin typeface="Calibri" charset="0"/>
              <a:ea typeface="ＭＳ Ｐゴシック" charset="0"/>
              <a:cs typeface="Calibri" charset="0"/>
            </a:endParaRPr>
          </a:p>
        </p:txBody>
      </p:sp>
      <p:sp>
        <p:nvSpPr>
          <p:cNvPr id="64517" name="Rectangle 32"/>
          <p:cNvSpPr>
            <a:spLocks noChangeArrowheads="1"/>
          </p:cNvSpPr>
          <p:nvPr/>
        </p:nvSpPr>
        <p:spPr bwMode="auto">
          <a:xfrm>
            <a:off x="0" y="5929156"/>
            <a:ext cx="9007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eaLnBrk="0" fontAlgn="base" hangingPunct="0">
              <a:spcBef>
                <a:spcPct val="0"/>
              </a:spcBef>
              <a:spcAft>
                <a:spcPct val="0"/>
              </a:spcAft>
            </a:pPr>
            <a:r>
              <a:rPr lang="en-US" sz="800" dirty="0">
                <a:solidFill>
                  <a:srgbClr val="000000"/>
                </a:solidFill>
                <a:latin typeface="Calibri"/>
                <a:ea typeface="ＭＳ Ｐゴシック" charset="0"/>
                <a:cs typeface="Calibri"/>
              </a:rPr>
              <a:t>DeLong et al. </a:t>
            </a:r>
            <a:r>
              <a:rPr lang="en-US" sz="800" dirty="0" smtClean="0">
                <a:solidFill>
                  <a:srgbClr val="000000"/>
                </a:solidFill>
                <a:latin typeface="Calibri"/>
                <a:ea typeface="ＭＳ Ｐゴシック" charset="0"/>
                <a:cs typeface="Calibri"/>
              </a:rPr>
              <a:t>2006. Community </a:t>
            </a:r>
            <a:r>
              <a:rPr lang="en-US" sz="800" dirty="0">
                <a:solidFill>
                  <a:srgbClr val="000000"/>
                </a:solidFill>
                <a:latin typeface="Calibri"/>
                <a:ea typeface="ＭＳ Ｐゴシック" charset="0"/>
                <a:cs typeface="Calibri"/>
              </a:rPr>
              <a:t>Genomics Among Stratified Assemblages in the Ocean’s Interior</a:t>
            </a:r>
            <a:r>
              <a:rPr lang="en-US" sz="800" dirty="0" smtClean="0">
                <a:solidFill>
                  <a:srgbClr val="000000"/>
                </a:solidFill>
                <a:latin typeface="Calibri"/>
                <a:ea typeface="ＭＳ Ｐゴシック" charset="0"/>
                <a:cs typeface="Calibri"/>
              </a:rPr>
              <a:t>.</a:t>
            </a:r>
            <a:r>
              <a:rPr lang="en-US" sz="800" i="1" dirty="0" smtClean="0">
                <a:solidFill>
                  <a:srgbClr val="000000"/>
                </a:solidFill>
                <a:latin typeface="Calibri"/>
                <a:ea typeface="ＭＳ Ｐゴシック" charset="0"/>
                <a:cs typeface="Calibri"/>
              </a:rPr>
              <a:t>  </a:t>
            </a:r>
            <a:r>
              <a:rPr lang="en-US" sz="800" i="1" dirty="0">
                <a:solidFill>
                  <a:srgbClr val="000000"/>
                </a:solidFill>
                <a:latin typeface="Calibri"/>
                <a:ea typeface="ＭＳ Ｐゴシック" charset="0"/>
                <a:cs typeface="Calibri"/>
              </a:rPr>
              <a:t>Science </a:t>
            </a:r>
            <a:r>
              <a:rPr lang="en-US" sz="800" i="1" dirty="0" smtClean="0">
                <a:solidFill>
                  <a:srgbClr val="000000"/>
                </a:solidFill>
                <a:latin typeface="Calibri"/>
                <a:ea typeface="ＭＳ Ｐゴシック" charset="0"/>
                <a:cs typeface="Calibri"/>
              </a:rPr>
              <a:t>311</a:t>
            </a:r>
          </a:p>
          <a:p>
            <a:pPr algn="ctr" defTabSz="914400" eaLnBrk="0" fontAlgn="base" hangingPunct="0">
              <a:spcBef>
                <a:spcPct val="0"/>
              </a:spcBef>
              <a:spcAft>
                <a:spcPct val="0"/>
              </a:spcAft>
            </a:pPr>
            <a:r>
              <a:rPr lang="en-US" sz="800" dirty="0">
                <a:solidFill>
                  <a:srgbClr val="000000"/>
                </a:solidFill>
                <a:latin typeface="Calibri"/>
                <a:ea typeface="ＭＳ Ｐゴシック" charset="0"/>
                <a:cs typeface="Calibri"/>
              </a:rPr>
              <a:t>T. </a:t>
            </a:r>
            <a:r>
              <a:rPr lang="en-US" sz="800" dirty="0" err="1">
                <a:solidFill>
                  <a:srgbClr val="000000"/>
                </a:solidFill>
                <a:latin typeface="Calibri"/>
                <a:ea typeface="ＭＳ Ｐゴシック" charset="0"/>
                <a:cs typeface="Calibri"/>
              </a:rPr>
              <a:t>Danhorn</a:t>
            </a:r>
            <a:r>
              <a:rPr lang="en-US" sz="800" dirty="0">
                <a:solidFill>
                  <a:srgbClr val="000000"/>
                </a:solidFill>
                <a:latin typeface="Calibri"/>
                <a:ea typeface="ＭＳ Ｐゴシック" charset="0"/>
                <a:cs typeface="Calibri"/>
              </a:rPr>
              <a:t>, C. R. Young, E. F. Delong, </a:t>
            </a:r>
            <a:r>
              <a:rPr lang="en-US" sz="800" dirty="0" smtClean="0">
                <a:solidFill>
                  <a:srgbClr val="000000"/>
                </a:solidFill>
                <a:latin typeface="Calibri"/>
                <a:ea typeface="ＭＳ Ｐゴシック" charset="0"/>
                <a:cs typeface="Calibri"/>
              </a:rPr>
              <a:t>2012. Comparison </a:t>
            </a:r>
            <a:r>
              <a:rPr lang="en-US" sz="800" dirty="0">
                <a:solidFill>
                  <a:srgbClr val="000000"/>
                </a:solidFill>
                <a:latin typeface="Calibri"/>
                <a:ea typeface="ＭＳ Ｐゴシック" charset="0"/>
                <a:cs typeface="Calibri"/>
              </a:rPr>
              <a:t>of large-insert, small-insert and </a:t>
            </a:r>
            <a:r>
              <a:rPr lang="en-US" sz="800" dirty="0" err="1">
                <a:solidFill>
                  <a:srgbClr val="000000"/>
                </a:solidFill>
                <a:latin typeface="Calibri"/>
                <a:ea typeface="ＭＳ Ｐゴシック" charset="0"/>
                <a:cs typeface="Calibri"/>
              </a:rPr>
              <a:t>pyrosequencing</a:t>
            </a:r>
            <a:r>
              <a:rPr lang="en-US" sz="800" dirty="0">
                <a:solidFill>
                  <a:srgbClr val="000000"/>
                </a:solidFill>
                <a:latin typeface="Calibri"/>
                <a:ea typeface="ＭＳ Ｐゴシック" charset="0"/>
                <a:cs typeface="Calibri"/>
              </a:rPr>
              <a:t> libraries for </a:t>
            </a:r>
            <a:r>
              <a:rPr lang="en-US" sz="800" dirty="0" err="1">
                <a:solidFill>
                  <a:srgbClr val="000000"/>
                </a:solidFill>
                <a:latin typeface="Calibri"/>
                <a:ea typeface="ＭＳ Ｐゴシック" charset="0"/>
                <a:cs typeface="Calibri"/>
              </a:rPr>
              <a:t>metagenomic</a:t>
            </a:r>
            <a:r>
              <a:rPr lang="en-US" sz="800" dirty="0">
                <a:solidFill>
                  <a:srgbClr val="000000"/>
                </a:solidFill>
                <a:latin typeface="Calibri"/>
                <a:ea typeface="ＭＳ Ｐゴシック" charset="0"/>
                <a:cs typeface="Calibri"/>
              </a:rPr>
              <a:t> analysis, ISME </a:t>
            </a:r>
            <a:r>
              <a:rPr lang="en-US" sz="800" dirty="0" smtClean="0">
                <a:solidFill>
                  <a:srgbClr val="000000"/>
                </a:solidFill>
                <a:latin typeface="Calibri"/>
                <a:ea typeface="ＭＳ Ｐゴシック" charset="0"/>
                <a:cs typeface="Calibri"/>
              </a:rPr>
              <a:t>J</a:t>
            </a:r>
            <a:r>
              <a:rPr lang="en-US" sz="800" dirty="0">
                <a:solidFill>
                  <a:srgbClr val="000000"/>
                </a:solidFill>
                <a:latin typeface="Calibri"/>
                <a:ea typeface="ＭＳ Ｐゴシック" charset="0"/>
                <a:cs typeface="Calibri"/>
              </a:rPr>
              <a:t>J doi:10.1038/ismej.2012.35.</a:t>
            </a:r>
          </a:p>
        </p:txBody>
      </p:sp>
      <p:cxnSp>
        <p:nvCxnSpPr>
          <p:cNvPr id="3" name="Straight Connector 2"/>
          <p:cNvCxnSpPr/>
          <p:nvPr/>
        </p:nvCxnSpPr>
        <p:spPr>
          <a:xfrm>
            <a:off x="7995707" y="1518355"/>
            <a:ext cx="0" cy="3028461"/>
          </a:xfrm>
          <a:prstGeom prst="line">
            <a:avLst/>
          </a:prstGeom>
          <a:ln w="7620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108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D2E4D07-1D34-6C4C-B462-4BBDF4DE5CC6}" type="slidenum">
              <a:rPr lang="en-US" sz="1400">
                <a:solidFill>
                  <a:srgbClr val="000000"/>
                </a:solidFill>
                <a:latin typeface="Calibri" charset="0"/>
                <a:cs typeface="Calibri" charset="0"/>
              </a:rPr>
              <a:pPr/>
              <a:t>44</a:t>
            </a:fld>
            <a:endParaRPr lang="en-US" sz="1400">
              <a:solidFill>
                <a:srgbClr val="000000"/>
              </a:solidFill>
              <a:latin typeface="Calibri" charset="0"/>
              <a:cs typeface="Calibri" charset="0"/>
            </a:endParaRPr>
          </a:p>
        </p:txBody>
      </p:sp>
      <p:sp>
        <p:nvSpPr>
          <p:cNvPr id="88066" name="Rectangle 1026"/>
          <p:cNvSpPr>
            <a:spLocks noGrp="1" noChangeArrowheads="1"/>
          </p:cNvSpPr>
          <p:nvPr>
            <p:ph type="title"/>
          </p:nvPr>
        </p:nvSpPr>
        <p:spPr>
          <a:xfrm>
            <a:off x="151478" y="163513"/>
            <a:ext cx="8992522" cy="673100"/>
          </a:xfrm>
        </p:spPr>
        <p:txBody>
          <a:bodyPr>
            <a:noAutofit/>
          </a:bodyPr>
          <a:lstStyle/>
          <a:p>
            <a:pPr eaLnBrk="1" hangingPunct="1"/>
            <a:r>
              <a:rPr lang="en-US" sz="4400" dirty="0" smtClean="0">
                <a:latin typeface="Calibri" charset="0"/>
                <a:ea typeface="ＭＳ Ｐゴシック" charset="0"/>
                <a:cs typeface="Calibri" charset="0"/>
              </a:rPr>
              <a:t>HOT </a:t>
            </a:r>
            <a:r>
              <a:rPr lang="en-US" sz="4400" dirty="0" err="1" smtClean="0">
                <a:latin typeface="Calibri" charset="0"/>
                <a:ea typeface="ＭＳ Ｐゴシック" charset="0"/>
                <a:cs typeface="Calibri" charset="0"/>
              </a:rPr>
              <a:t>ePGDBs</a:t>
            </a:r>
            <a:endParaRPr lang="en-US" sz="4400" dirty="0">
              <a:latin typeface="Calibri" charset="0"/>
              <a:ea typeface="ＭＳ Ｐゴシック" charset="0"/>
              <a:cs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71213385"/>
              </p:ext>
            </p:extLst>
          </p:nvPr>
        </p:nvGraphicFramePr>
        <p:xfrm>
          <a:off x="137191" y="1188466"/>
          <a:ext cx="8813053" cy="3451873"/>
        </p:xfrm>
        <a:graphic>
          <a:graphicData uri="http://schemas.openxmlformats.org/drawingml/2006/table">
            <a:tbl>
              <a:tblPr/>
              <a:tblGrid>
                <a:gridCol w="1010851"/>
                <a:gridCol w="1042018"/>
                <a:gridCol w="871729"/>
                <a:gridCol w="981409"/>
                <a:gridCol w="912710"/>
                <a:gridCol w="834198"/>
                <a:gridCol w="912710"/>
                <a:gridCol w="912710"/>
                <a:gridCol w="667359"/>
                <a:gridCol w="667359"/>
              </a:tblGrid>
              <a:tr h="941417">
                <a:tc>
                  <a:txBody>
                    <a:bodyPr/>
                    <a:lstStyle/>
                    <a:p>
                      <a:pPr algn="ctr" fontAlgn="ctr"/>
                      <a:r>
                        <a:rPr lang="en-US" sz="1200" b="1" i="0" u="none" strike="noStrike" dirty="0" smtClean="0">
                          <a:solidFill>
                            <a:srgbClr val="000000"/>
                          </a:solidFill>
                          <a:effectLst/>
                          <a:latin typeface="Calibri"/>
                        </a:rPr>
                        <a:t>Sample </a:t>
                      </a:r>
                    </a:p>
                    <a:p>
                      <a:pPr algn="ctr" fontAlgn="ctr"/>
                      <a:r>
                        <a:rPr lang="en-US" sz="1200" b="1" i="0" u="none" strike="noStrike" dirty="0" smtClean="0">
                          <a:solidFill>
                            <a:srgbClr val="000000"/>
                          </a:solidFill>
                          <a:effectLst/>
                          <a:latin typeface="Calibri"/>
                        </a:rPr>
                        <a:t>Depth </a:t>
                      </a:r>
                      <a:r>
                        <a:rPr lang="en-US" sz="1200" b="1" i="0" u="none" strike="noStrike" dirty="0">
                          <a:solidFill>
                            <a:srgbClr val="000000"/>
                          </a:solidFill>
                          <a:effectLst/>
                          <a:latin typeface="Calibri"/>
                        </a:rPr>
                        <a:t>(m)</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smtClean="0">
                          <a:solidFill>
                            <a:srgbClr val="000000"/>
                          </a:solidFill>
                          <a:effectLst/>
                          <a:latin typeface="Calibri"/>
                        </a:rPr>
                        <a:t>Sample</a:t>
                      </a:r>
                    </a:p>
                    <a:p>
                      <a:pPr algn="ctr" fontAlgn="ctr"/>
                      <a:r>
                        <a:rPr lang="en-US" sz="1200" b="1" i="0" u="none" strike="noStrike" dirty="0" smtClean="0">
                          <a:solidFill>
                            <a:srgbClr val="000000"/>
                          </a:solidFill>
                          <a:effectLst/>
                          <a:latin typeface="Calibri"/>
                        </a:rPr>
                        <a:t>Description</a:t>
                      </a:r>
                      <a:endParaRPr lang="en-US" sz="1200" b="1" i="0" u="none" strike="noStrike" dirty="0">
                        <a:solidFill>
                          <a:srgbClr val="000000"/>
                        </a:solidFill>
                        <a:effectLst/>
                        <a:latin typeface="Calibri"/>
                      </a:endParaRP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smtClean="0">
                          <a:solidFill>
                            <a:srgbClr val="000000"/>
                          </a:solidFill>
                          <a:effectLst/>
                          <a:latin typeface="Calibri"/>
                        </a:rPr>
                        <a:t>Library </a:t>
                      </a:r>
                    </a:p>
                    <a:p>
                      <a:pPr algn="ctr" fontAlgn="ctr"/>
                      <a:r>
                        <a:rPr lang="en-US" sz="1200" b="1" i="0" u="none" strike="noStrike" dirty="0" smtClean="0">
                          <a:solidFill>
                            <a:srgbClr val="000000"/>
                          </a:solidFill>
                          <a:effectLst/>
                          <a:latin typeface="Calibri"/>
                        </a:rPr>
                        <a:t>Type</a:t>
                      </a:r>
                      <a:endParaRPr lang="en-US" sz="1200" b="1" i="0" u="none" strike="noStrike" dirty="0">
                        <a:solidFill>
                          <a:srgbClr val="000000"/>
                        </a:solidFill>
                        <a:effectLst/>
                        <a:latin typeface="Calibri"/>
                      </a:endParaRP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Sequencing </a:t>
                      </a:r>
                      <a:br>
                        <a:rPr lang="en-US" sz="1200" b="1" i="0" u="none" strike="noStrike" dirty="0">
                          <a:solidFill>
                            <a:srgbClr val="000000"/>
                          </a:solidFill>
                          <a:effectLst/>
                          <a:latin typeface="Calibri"/>
                        </a:rPr>
                      </a:br>
                      <a:r>
                        <a:rPr lang="en-US" sz="1200" b="1" i="0" u="none" strike="noStrike" dirty="0">
                          <a:solidFill>
                            <a:srgbClr val="000000"/>
                          </a:solidFill>
                          <a:effectLst/>
                          <a:latin typeface="Calibri"/>
                        </a:rPr>
                        <a:t>Platform</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Number of Sequences</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Average Sequence Length </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 Protein Coding Sequences</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Annotated Coding Sequences</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err="1">
                          <a:solidFill>
                            <a:srgbClr val="000000"/>
                          </a:solidFill>
                          <a:effectLst/>
                          <a:latin typeface="Calibri"/>
                        </a:rPr>
                        <a:t>MetaCyc</a:t>
                      </a:r>
                      <a:r>
                        <a:rPr lang="en-US" sz="1200" b="1" i="0" u="none" strike="noStrike" dirty="0">
                          <a:solidFill>
                            <a:srgbClr val="000000"/>
                          </a:solidFill>
                          <a:effectLst/>
                          <a:latin typeface="Calibri"/>
                        </a:rPr>
                        <a:t> Reactions</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err="1">
                          <a:solidFill>
                            <a:srgbClr val="000000"/>
                          </a:solidFill>
                          <a:effectLst/>
                          <a:latin typeface="Calibri"/>
                        </a:rPr>
                        <a:t>MetaCyc</a:t>
                      </a:r>
                      <a:r>
                        <a:rPr lang="en-US" sz="1200" b="1" i="0" u="none" strike="noStrike" dirty="0">
                          <a:solidFill>
                            <a:srgbClr val="000000"/>
                          </a:solidFill>
                          <a:effectLst/>
                          <a:latin typeface="Calibri"/>
                        </a:rPr>
                        <a:t>  Pathways</a:t>
                      </a:r>
                    </a:p>
                  </a:txBody>
                  <a:tcPr marL="9164" marR="9164" marT="91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807">
                <a:tc>
                  <a:txBody>
                    <a:bodyPr/>
                    <a:lstStyle/>
                    <a:p>
                      <a:pPr algn="ctr" fontAlgn="b"/>
                      <a:r>
                        <a:rPr lang="en-US" sz="1200" b="0" i="0" u="none" strike="noStrike" dirty="0">
                          <a:solidFill>
                            <a:srgbClr val="000000"/>
                          </a:solidFill>
                          <a:effectLst/>
                          <a:latin typeface="Calibri"/>
                        </a:rPr>
                        <a:t>25</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upper euphotic</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DNA</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623559</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257</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405613</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214149</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4138</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200" b="0" i="0" u="none" strike="noStrike">
                          <a:solidFill>
                            <a:srgbClr val="000000"/>
                          </a:solidFill>
                          <a:effectLst/>
                          <a:latin typeface="Calibri"/>
                        </a:rPr>
                        <a:t>864</a:t>
                      </a:r>
                    </a:p>
                  </a:txBody>
                  <a:tcPr marL="9164" marR="9164" marT="9164" marB="0" anchor="ctr">
                    <a:lnL>
                      <a:noFill/>
                    </a:lnL>
                    <a:lnR>
                      <a:noFill/>
                    </a:lnR>
                    <a:lnT w="6350" cap="flat" cmpd="sng" algn="ctr">
                      <a:solidFill>
                        <a:srgbClr val="000000"/>
                      </a:solidFill>
                      <a:prstDash val="solid"/>
                      <a:round/>
                      <a:headEnd type="none" w="med" len="med"/>
                      <a:tailEnd type="none" w="med" len="med"/>
                    </a:lnT>
                    <a:lnB>
                      <a:noFill/>
                    </a:lnB>
                  </a:tcPr>
                </a:tc>
              </a:tr>
              <a:tr h="313807">
                <a:tc>
                  <a:txBody>
                    <a:bodyPr/>
                    <a:lstStyle/>
                    <a:p>
                      <a:pPr algn="ctr" fontAlgn="b"/>
                      <a:r>
                        <a:rPr lang="en-US" sz="1200" b="0" i="0" u="none" strike="noStrike" dirty="0">
                          <a:solidFill>
                            <a:srgbClr val="000000"/>
                          </a:solidFill>
                          <a:effectLst/>
                          <a:latin typeface="Calibri"/>
                        </a:rPr>
                        <a:t>75</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upper euphotic</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DNA</a:t>
                      </a:r>
                    </a:p>
                  </a:txBody>
                  <a:tcPr marL="9164" marR="9164" marT="9164" marB="0" anchor="ctr">
                    <a:lnL>
                      <a:noFill/>
                    </a:lnL>
                    <a:lnR>
                      <a:noFill/>
                    </a:lnR>
                    <a:lnT>
                      <a:noFill/>
                    </a:lnT>
                    <a:lnB>
                      <a:noFill/>
                    </a:lnB>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673674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244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430689</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222572</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4052</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854</a:t>
                      </a:r>
                    </a:p>
                  </a:txBody>
                  <a:tcPr marL="9164" marR="9164" marT="9164" marB="0" anchor="ctr">
                    <a:lnL>
                      <a:noFill/>
                    </a:lnL>
                    <a:lnR>
                      <a:noFill/>
                    </a:lnR>
                    <a:lnT>
                      <a:noFill/>
                    </a:lnT>
                    <a:lnB>
                      <a:noFill/>
                    </a:lnB>
                  </a:tcPr>
                </a:tc>
              </a:tr>
              <a:tr h="313807">
                <a:tc>
                  <a:txBody>
                    <a:bodyPr/>
                    <a:lstStyle/>
                    <a:p>
                      <a:pPr algn="ctr" fontAlgn="b"/>
                      <a:r>
                        <a:rPr lang="en-US" sz="1200" b="0" i="0" u="none" strike="noStrike">
                          <a:solidFill>
                            <a:srgbClr val="000000"/>
                          </a:solidFill>
                          <a:effectLst/>
                          <a:latin typeface="Calibri"/>
                        </a:rPr>
                        <a:t>110</a:t>
                      </a:r>
                    </a:p>
                  </a:txBody>
                  <a:tcPr marL="9164" marR="9164" marT="9164" marB="0" anchor="ctr">
                    <a:lnL>
                      <a:noFill/>
                    </a:lnL>
                    <a:lnR>
                      <a:noFill/>
                    </a:lnR>
                    <a:lnT>
                      <a:noFill/>
                    </a:lnT>
                    <a:lnB>
                      <a:noFill/>
                    </a:lnB>
                  </a:tcPr>
                </a:tc>
                <a:tc>
                  <a:txBody>
                    <a:bodyPr/>
                    <a:lstStyle/>
                    <a:p>
                      <a:pPr algn="ctr" fontAlgn="b"/>
                      <a:r>
                        <a:rPr lang="en-US" sz="1200" b="0" i="0" u="none" strike="noStrike" dirty="0">
                          <a:solidFill>
                            <a:srgbClr val="000000"/>
                          </a:solidFill>
                          <a:effectLst/>
                          <a:latin typeface="Calibri"/>
                        </a:rPr>
                        <a:t>chlorophyll max</a:t>
                      </a:r>
                    </a:p>
                  </a:txBody>
                  <a:tcPr marL="9164" marR="9164" marT="9164" marB="0" anchor="ctr">
                    <a:lnL>
                      <a:noFill/>
                    </a:lnL>
                    <a:lnR>
                      <a:noFill/>
                    </a:lnR>
                    <a:lnT>
                      <a:noFill/>
                    </a:lnT>
                    <a:lnB>
                      <a:noFill/>
                    </a:lnB>
                  </a:tcPr>
                </a:tc>
                <a:tc>
                  <a:txBody>
                    <a:bodyPr/>
                    <a:lstStyle/>
                    <a:p>
                      <a:pPr algn="ctr" fontAlgn="b"/>
                      <a:r>
                        <a:rPr lang="en-US" sz="1200" b="0" i="0" u="none" strike="noStrike" dirty="0">
                          <a:solidFill>
                            <a:srgbClr val="000000"/>
                          </a:solidFill>
                          <a:effectLst/>
                          <a:latin typeface="Calibri"/>
                        </a:rPr>
                        <a:t>DNA</a:t>
                      </a:r>
                    </a:p>
                  </a:txBody>
                  <a:tcPr marL="9164" marR="9164" marT="9164" marB="0" anchor="ctr">
                    <a:lnL>
                      <a:noFill/>
                    </a:lnL>
                    <a:lnR>
                      <a:noFill/>
                    </a:lnR>
                    <a:lnT>
                      <a:noFill/>
                    </a:lnT>
                    <a:lnB>
                      <a:noFill/>
                    </a:lnB>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473166</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270</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336035</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165775</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4133</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860</a:t>
                      </a:r>
                    </a:p>
                  </a:txBody>
                  <a:tcPr marL="9164" marR="9164" marT="9164" marB="0" anchor="ctr">
                    <a:lnL>
                      <a:noFill/>
                    </a:lnL>
                    <a:lnR>
                      <a:noFill/>
                    </a:lnR>
                    <a:lnT>
                      <a:noFill/>
                    </a:lnT>
                    <a:lnB>
                      <a:noFill/>
                    </a:lnB>
                  </a:tcPr>
                </a:tc>
              </a:tr>
              <a:tr h="313807">
                <a:tc>
                  <a:txBody>
                    <a:bodyPr/>
                    <a:lstStyle/>
                    <a:p>
                      <a:pPr algn="ctr" fontAlgn="b"/>
                      <a:r>
                        <a:rPr lang="en-US" sz="1200" b="0" i="0" u="none" strike="noStrike">
                          <a:solidFill>
                            <a:srgbClr val="000000"/>
                          </a:solidFill>
                          <a:effectLst/>
                          <a:latin typeface="Calibri"/>
                        </a:rPr>
                        <a:t>500</a:t>
                      </a:r>
                    </a:p>
                  </a:txBody>
                  <a:tcPr marL="9164" marR="9164" marT="9164" marB="0" anchor="ctr">
                    <a:lnL>
                      <a:noFill/>
                    </a:lnL>
                    <a:lnR>
                      <a:noFill/>
                    </a:lnR>
                    <a:lnT>
                      <a:noFill/>
                    </a:lnT>
                    <a:lnB>
                      <a:noFill/>
                    </a:lnB>
                  </a:tcPr>
                </a:tc>
                <a:tc>
                  <a:txBody>
                    <a:bodyPr/>
                    <a:lstStyle/>
                    <a:p>
                      <a:pPr algn="ctr" fontAlgn="b"/>
                      <a:r>
                        <a:rPr lang="en-US" sz="1200" b="0" i="0" u="none" strike="noStrike" dirty="0" smtClean="0">
                          <a:solidFill>
                            <a:srgbClr val="000000"/>
                          </a:solidFill>
                          <a:effectLst/>
                          <a:latin typeface="Calibri"/>
                        </a:rPr>
                        <a:t>mesopelagic </a:t>
                      </a:r>
                      <a:endParaRPr lang="en-US" sz="1200" b="0" i="0" u="none" strike="noStrike" dirty="0">
                        <a:solidFill>
                          <a:srgbClr val="000000"/>
                        </a:solidFill>
                        <a:effectLst/>
                        <a:latin typeface="Calibri"/>
                      </a:endParaRP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DNA</a:t>
                      </a:r>
                    </a:p>
                  </a:txBody>
                  <a:tcPr marL="9164" marR="9164" marT="9164" marB="0" anchor="ctr">
                    <a:lnL>
                      <a:noFill/>
                    </a:lnL>
                    <a:lnR>
                      <a:noFill/>
                    </a:lnR>
                    <a:lnT>
                      <a:noFill/>
                    </a:lnT>
                    <a:lnB>
                      <a:noFill/>
                    </a:lnB>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995747</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276</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714743</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361193</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4464</a:t>
                      </a:r>
                    </a:p>
                  </a:txBody>
                  <a:tcPr marL="9164" marR="9164" marT="9164" marB="0" anchor="ctr">
                    <a:lnL>
                      <a:noFill/>
                    </a:lnL>
                    <a:lnR>
                      <a:noFill/>
                    </a:lnR>
                    <a:lnT>
                      <a:noFill/>
                    </a:lnT>
                    <a:lnB>
                      <a:noFill/>
                    </a:lnB>
                  </a:tcPr>
                </a:tc>
                <a:tc>
                  <a:txBody>
                    <a:bodyPr/>
                    <a:lstStyle/>
                    <a:p>
                      <a:pPr algn="ctr" fontAlgn="b"/>
                      <a:r>
                        <a:rPr lang="en-US" sz="1200" b="0" i="0" u="none" strike="noStrike">
                          <a:solidFill>
                            <a:srgbClr val="000000"/>
                          </a:solidFill>
                          <a:effectLst/>
                          <a:latin typeface="Calibri"/>
                        </a:rPr>
                        <a:t>949</a:t>
                      </a:r>
                    </a:p>
                  </a:txBody>
                  <a:tcPr marL="9164" marR="9164" marT="9164" marB="0" anchor="ctr">
                    <a:lnL>
                      <a:noFill/>
                    </a:lnL>
                    <a:lnR>
                      <a:noFill/>
                    </a:lnR>
                    <a:lnT>
                      <a:noFill/>
                    </a:lnT>
                    <a:lnB>
                      <a:noFill/>
                    </a:lnB>
                  </a:tcPr>
                </a:tc>
              </a:tr>
              <a:tr h="313807">
                <a:tc>
                  <a:txBody>
                    <a:bodyPr/>
                    <a:lstStyle/>
                    <a:p>
                      <a:pPr algn="ctr" fontAlgn="b"/>
                      <a:r>
                        <a:rPr lang="en-US" sz="1200" b="0" i="0" u="none" strike="noStrike" dirty="0">
                          <a:solidFill>
                            <a:srgbClr val="000000"/>
                          </a:solidFill>
                          <a:effectLst/>
                          <a:latin typeface="Calibri"/>
                        </a:rPr>
                        <a:t>25</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upper euphotic</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RNA</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561821</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248</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234404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85781</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3433</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723</a:t>
                      </a:r>
                    </a:p>
                  </a:txBody>
                  <a:tcPr marL="9164" marR="9164" marT="9164" marB="0" anchor="ctr">
                    <a:lnL>
                      <a:noFill/>
                    </a:lnL>
                    <a:lnR>
                      <a:noFill/>
                    </a:lnR>
                    <a:lnT>
                      <a:noFill/>
                    </a:lnT>
                    <a:lnB>
                      <a:noFill/>
                    </a:lnB>
                    <a:solidFill>
                      <a:schemeClr val="bg1">
                        <a:lumMod val="85000"/>
                      </a:schemeClr>
                    </a:solidFill>
                  </a:tcPr>
                </a:tc>
              </a:tr>
              <a:tr h="313807">
                <a:tc>
                  <a:txBody>
                    <a:bodyPr/>
                    <a:lstStyle/>
                    <a:p>
                      <a:pPr algn="ctr" fontAlgn="b"/>
                      <a:r>
                        <a:rPr lang="en-US" sz="1200" b="0" i="0" u="none" strike="noStrike">
                          <a:solidFill>
                            <a:srgbClr val="000000"/>
                          </a:solidFill>
                          <a:effectLst/>
                          <a:latin typeface="Calibri"/>
                        </a:rPr>
                        <a:t>75</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upper euphotic</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RNA</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de-DE" sz="1200" b="0" i="0" u="none" strike="noStrike" dirty="0">
                          <a:solidFill>
                            <a:srgbClr val="000000"/>
                          </a:solidFill>
                          <a:effectLst/>
                          <a:latin typeface="Calibri"/>
                        </a:rPr>
                        <a:t>Roche 454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557718</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239</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203359</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66855</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3208</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669</a:t>
                      </a:r>
                    </a:p>
                  </a:txBody>
                  <a:tcPr marL="9164" marR="9164" marT="9164" marB="0" anchor="ctr">
                    <a:lnL>
                      <a:noFill/>
                    </a:lnL>
                    <a:lnR>
                      <a:noFill/>
                    </a:lnR>
                    <a:lnT>
                      <a:noFill/>
                    </a:lnT>
                    <a:lnB>
                      <a:noFill/>
                    </a:lnB>
                    <a:solidFill>
                      <a:schemeClr val="bg1">
                        <a:lumMod val="85000"/>
                      </a:schemeClr>
                    </a:solidFill>
                  </a:tcPr>
                </a:tc>
              </a:tr>
              <a:tr h="313807">
                <a:tc>
                  <a:txBody>
                    <a:bodyPr/>
                    <a:lstStyle/>
                    <a:p>
                      <a:pPr algn="ctr" fontAlgn="b"/>
                      <a:r>
                        <a:rPr lang="en-US" sz="1200" b="0" i="0" u="none" strike="noStrike" dirty="0">
                          <a:solidFill>
                            <a:srgbClr val="000000"/>
                          </a:solidFill>
                          <a:effectLst/>
                          <a:latin typeface="Calibri"/>
                        </a:rPr>
                        <a:t>110</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chlorophyll max</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RNA</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de-DE" sz="1200" b="0" i="0" u="none" strike="noStrike" dirty="0">
                          <a:solidFill>
                            <a:srgbClr val="000000"/>
                          </a:solidFill>
                          <a:effectLst/>
                          <a:latin typeface="Calibri"/>
                        </a:rPr>
                        <a:t>Roche 454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398436</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228</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135107</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36912</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2549</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532</a:t>
                      </a:r>
                    </a:p>
                  </a:txBody>
                  <a:tcPr marL="9164" marR="9164" marT="9164" marB="0" anchor="ctr">
                    <a:lnL>
                      <a:noFill/>
                    </a:lnL>
                    <a:lnR>
                      <a:noFill/>
                    </a:lnR>
                    <a:lnT>
                      <a:noFill/>
                    </a:lnT>
                    <a:lnB>
                      <a:noFill/>
                    </a:lnB>
                    <a:solidFill>
                      <a:schemeClr val="bg1">
                        <a:lumMod val="85000"/>
                      </a:schemeClr>
                    </a:solidFill>
                  </a:tcPr>
                </a:tc>
              </a:tr>
              <a:tr h="313807">
                <a:tc>
                  <a:txBody>
                    <a:bodyPr/>
                    <a:lstStyle/>
                    <a:p>
                      <a:pPr algn="ctr" fontAlgn="b"/>
                      <a:r>
                        <a:rPr lang="en-US" sz="1200" b="0" i="0" u="none" strike="noStrike">
                          <a:solidFill>
                            <a:srgbClr val="000000"/>
                          </a:solidFill>
                          <a:effectLst/>
                          <a:latin typeface="Calibri"/>
                        </a:rPr>
                        <a:t>500</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smtClean="0">
                          <a:solidFill>
                            <a:srgbClr val="000000"/>
                          </a:solidFill>
                          <a:effectLst/>
                          <a:latin typeface="Calibri"/>
                        </a:rPr>
                        <a:t>mesopelagic </a:t>
                      </a:r>
                      <a:endParaRPr lang="en-US" sz="1200" b="0" i="0" u="none" strike="noStrike" dirty="0">
                        <a:solidFill>
                          <a:srgbClr val="000000"/>
                        </a:solidFill>
                        <a:effectLst/>
                        <a:latin typeface="Calibri"/>
                      </a:endParaRP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RNA</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de-DE" sz="1200" b="0" i="0" u="none" strike="noStrike">
                          <a:solidFill>
                            <a:srgbClr val="000000"/>
                          </a:solidFill>
                          <a:effectLst/>
                          <a:latin typeface="Calibri"/>
                        </a:rPr>
                        <a:t>Roche 454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a:solidFill>
                            <a:srgbClr val="000000"/>
                          </a:solidFill>
                          <a:effectLst/>
                          <a:latin typeface="Calibri"/>
                        </a:rPr>
                        <a:t>479661</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266</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207465</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71400</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3034</a:t>
                      </a:r>
                    </a:p>
                  </a:txBody>
                  <a:tcPr marL="9164" marR="9164" marT="9164" marB="0" anchor="ctr">
                    <a:lnL>
                      <a:noFill/>
                    </a:lnL>
                    <a:lnR>
                      <a:noFill/>
                    </a:lnR>
                    <a:lnT>
                      <a:noFill/>
                    </a:lnT>
                    <a:lnB>
                      <a:noFill/>
                    </a:lnB>
                    <a:solidFill>
                      <a:schemeClr val="bg1">
                        <a:lumMod val="85000"/>
                      </a:schemeClr>
                    </a:solidFill>
                  </a:tcPr>
                </a:tc>
                <a:tc>
                  <a:txBody>
                    <a:bodyPr/>
                    <a:lstStyle/>
                    <a:p>
                      <a:pPr algn="ctr" fontAlgn="b"/>
                      <a:r>
                        <a:rPr lang="en-US" sz="1200" b="0" i="0" u="none" strike="noStrike" dirty="0">
                          <a:solidFill>
                            <a:srgbClr val="000000"/>
                          </a:solidFill>
                          <a:effectLst/>
                          <a:latin typeface="Calibri"/>
                        </a:rPr>
                        <a:t>641</a:t>
                      </a:r>
                    </a:p>
                  </a:txBody>
                  <a:tcPr marL="9164" marR="9164" marT="9164" marB="0" anchor="ctr">
                    <a:lnL>
                      <a:noFill/>
                    </a:lnL>
                    <a:lnR>
                      <a:noFill/>
                    </a:lnR>
                    <a:lnT>
                      <a:noFill/>
                    </a:lnT>
                    <a:lnB>
                      <a:noFill/>
                    </a:lnB>
                    <a:solidFill>
                      <a:schemeClr val="bg1">
                        <a:lumMod val="85000"/>
                      </a:schemeClr>
                    </a:solidFill>
                  </a:tcPr>
                </a:tc>
              </a:tr>
            </a:tbl>
          </a:graphicData>
        </a:graphic>
      </p:graphicFrame>
      <p:sp>
        <p:nvSpPr>
          <p:cNvPr id="10" name="Rectangle 1028"/>
          <p:cNvSpPr>
            <a:spLocks noChangeArrowheads="1"/>
          </p:cNvSpPr>
          <p:nvPr/>
        </p:nvSpPr>
        <p:spPr bwMode="auto">
          <a:xfrm>
            <a:off x="99961" y="4589974"/>
            <a:ext cx="8772525" cy="16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eaLnBrk="0" fontAlgn="base" hangingPunct="0">
              <a:spcBef>
                <a:spcPct val="20000"/>
              </a:spcBef>
              <a:spcAft>
                <a:spcPct val="0"/>
              </a:spcAft>
              <a:buFontTx/>
              <a:buChar char="•"/>
            </a:pPr>
            <a:r>
              <a:rPr lang="en-US" sz="2400" dirty="0" smtClean="0">
                <a:solidFill>
                  <a:srgbClr val="000000"/>
                </a:solidFill>
                <a:latin typeface="Calibri" charset="0"/>
                <a:ea typeface="ＭＳ Ｐゴシック" charset="0"/>
                <a:cs typeface="Calibri" charset="0"/>
              </a:rPr>
              <a:t>Over 1,000 </a:t>
            </a:r>
            <a:r>
              <a:rPr lang="en-US" sz="2400" dirty="0" err="1" smtClean="0">
                <a:solidFill>
                  <a:srgbClr val="000000"/>
                </a:solidFill>
                <a:latin typeface="Calibri" charset="0"/>
                <a:ea typeface="ＭＳ Ｐゴシック" charset="0"/>
                <a:cs typeface="Calibri" charset="0"/>
              </a:rPr>
              <a:t>MetaCyc</a:t>
            </a:r>
            <a:r>
              <a:rPr lang="en-US" sz="2400" dirty="0" smtClean="0">
                <a:solidFill>
                  <a:srgbClr val="000000"/>
                </a:solidFill>
                <a:latin typeface="Calibri" charset="0"/>
                <a:ea typeface="ＭＳ Ｐゴシック" charset="0"/>
                <a:cs typeface="Calibri" charset="0"/>
              </a:rPr>
              <a:t> Pathways were predicted in combined DNA and RNA datasets from the HOT water column.</a:t>
            </a: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175074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E1EC079-7196-2C43-BCD6-A2B06B529498}" type="slidenum">
              <a:rPr lang="en-US" sz="1400">
                <a:solidFill>
                  <a:srgbClr val="000000"/>
                </a:solidFill>
                <a:latin typeface="Calibri" charset="0"/>
                <a:cs typeface="Calibri" charset="0"/>
              </a:rPr>
              <a:pPr/>
              <a:t>45</a:t>
            </a:fld>
            <a:endParaRPr lang="en-US" sz="1400">
              <a:solidFill>
                <a:srgbClr val="000000"/>
              </a:solidFill>
              <a:latin typeface="Calibri" charset="0"/>
              <a:cs typeface="Calibri" charset="0"/>
            </a:endParaRPr>
          </a:p>
        </p:txBody>
      </p:sp>
      <p:sp>
        <p:nvSpPr>
          <p:cNvPr id="66564" name="Rectangle 1026"/>
          <p:cNvSpPr>
            <a:spLocks noGrp="1" noChangeArrowheads="1"/>
          </p:cNvSpPr>
          <p:nvPr>
            <p:ph type="title"/>
          </p:nvPr>
        </p:nvSpPr>
        <p:spPr>
          <a:xfrm>
            <a:off x="685800" y="0"/>
            <a:ext cx="7772400" cy="673100"/>
          </a:xfrm>
        </p:spPr>
        <p:txBody>
          <a:bodyPr>
            <a:noAutofit/>
          </a:bodyPr>
          <a:lstStyle/>
          <a:p>
            <a:pPr eaLnBrk="1" hangingPunct="1"/>
            <a:r>
              <a:rPr lang="en-US" sz="4400" dirty="0" smtClean="0">
                <a:latin typeface="Calibri" charset="0"/>
                <a:ea typeface="ＭＳ Ｐゴシック" charset="0"/>
                <a:cs typeface="Calibri" charset="0"/>
              </a:rPr>
              <a:t>Cellular Overview</a:t>
            </a:r>
            <a:endParaRPr lang="en-US" sz="4400" dirty="0">
              <a:latin typeface="Calibri" charset="0"/>
              <a:ea typeface="ＭＳ Ｐゴシック" charset="0"/>
              <a:cs typeface="Calibri" charset="0"/>
            </a:endParaRPr>
          </a:p>
        </p:txBody>
      </p:sp>
      <p:pic>
        <p:nvPicPr>
          <p:cNvPr id="2" name="Picture 1" descr="RNA_over_DNA_cell_over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30" y="648061"/>
            <a:ext cx="8513473" cy="5260440"/>
          </a:xfrm>
          <a:prstGeom prst="rect">
            <a:avLst/>
          </a:prstGeom>
        </p:spPr>
      </p:pic>
      <p:sp>
        <p:nvSpPr>
          <p:cNvPr id="7" name="Rectangle 1028"/>
          <p:cNvSpPr>
            <a:spLocks noChangeArrowheads="1"/>
          </p:cNvSpPr>
          <p:nvPr/>
        </p:nvSpPr>
        <p:spPr bwMode="auto">
          <a:xfrm>
            <a:off x="0" y="5460560"/>
            <a:ext cx="9144000" cy="107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400" dirty="0" smtClean="0">
                <a:solidFill>
                  <a:srgbClr val="000000"/>
                </a:solidFill>
                <a:latin typeface="Calibri" charset="0"/>
                <a:ea typeface="ＭＳ Ｐゴシック" charset="0"/>
                <a:cs typeface="Calibri" charset="0"/>
              </a:rPr>
              <a:t>Comparison of DNA (Blue) and RNA +DNA  (Red) pathway predictions</a:t>
            </a:r>
            <a:endParaRPr lang="en-US" sz="24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253033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46</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03238" y="91509"/>
            <a:ext cx="8137525" cy="673100"/>
          </a:xfrm>
        </p:spPr>
        <p:txBody>
          <a:bodyPr>
            <a:noAutofit/>
          </a:bodyPr>
          <a:lstStyle/>
          <a:p>
            <a:r>
              <a:rPr lang="en-US" sz="4400" dirty="0" smtClean="0">
                <a:latin typeface="Calibri" charset="0"/>
                <a:ea typeface="ＭＳ Ｐゴシック" charset="0"/>
                <a:cs typeface="Calibri" charset="0"/>
              </a:rPr>
              <a:t>Four-way Set Difference</a:t>
            </a:r>
            <a:endParaRPr lang="en-US" sz="4400" dirty="0">
              <a:latin typeface="Calibri" charset="0"/>
              <a:ea typeface="ＭＳ Ｐゴシック" charset="0"/>
              <a:cs typeface="Calibri" charset="0"/>
            </a:endParaRPr>
          </a:p>
        </p:txBody>
      </p:sp>
      <p:pic>
        <p:nvPicPr>
          <p:cNvPr id="3" name="Picture 2" descr="supplementary_figureX_pathway_qc_and_analysi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 y="694528"/>
            <a:ext cx="4146500" cy="6163472"/>
          </a:xfrm>
          <a:prstGeom prst="rect">
            <a:avLst/>
          </a:prstGeom>
        </p:spPr>
      </p:pic>
      <p:cxnSp>
        <p:nvCxnSpPr>
          <p:cNvPr id="5" name="Straight Connector 4"/>
          <p:cNvCxnSpPr/>
          <p:nvPr/>
        </p:nvCxnSpPr>
        <p:spPr bwMode="auto">
          <a:xfrm>
            <a:off x="4043291" y="2551542"/>
            <a:ext cx="1293385" cy="0"/>
          </a:xfrm>
          <a:prstGeom prst="line">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3" name="Straight Connector 12"/>
          <p:cNvCxnSpPr/>
          <p:nvPr/>
        </p:nvCxnSpPr>
        <p:spPr bwMode="auto">
          <a:xfrm>
            <a:off x="4043291" y="4148651"/>
            <a:ext cx="1293385" cy="0"/>
          </a:xfrm>
          <a:prstGeom prst="line">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5" name="Straight Connector 14"/>
          <p:cNvCxnSpPr/>
          <p:nvPr/>
        </p:nvCxnSpPr>
        <p:spPr>
          <a:xfrm>
            <a:off x="4033993" y="1809627"/>
            <a:ext cx="0" cy="3028461"/>
          </a:xfrm>
          <a:prstGeom prst="line">
            <a:avLst/>
          </a:prstGeom>
          <a:ln w="762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Rectangle 1028"/>
          <p:cNvSpPr>
            <a:spLocks noChangeArrowheads="1"/>
          </p:cNvSpPr>
          <p:nvPr/>
        </p:nvSpPr>
        <p:spPr bwMode="auto">
          <a:xfrm>
            <a:off x="5336670" y="1816961"/>
            <a:ext cx="3807330" cy="323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eaLnBrk="0" fontAlgn="base" hangingPunct="0">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Core metabolic pathways and those differentially expressed between sunlit and dark ocean samples</a:t>
            </a:r>
          </a:p>
          <a:p>
            <a:pPr marL="342900" lvl="1" indent="-342900" algn="just" defTabSz="914400" eaLnBrk="0" fontAlgn="base" hangingPunct="0">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eaLnBrk="0" fontAlgn="base" hangingPunct="0">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Pathways identified in RNA but not DNA datasets</a:t>
            </a:r>
          </a:p>
          <a:p>
            <a:pPr marL="342900" lvl="1" indent="-342900" algn="just" defTabSz="914400" eaLnBrk="0" fontAlgn="base" hangingPunct="0">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3824510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47</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03238" y="21603"/>
            <a:ext cx="8137525" cy="673100"/>
          </a:xfrm>
        </p:spPr>
        <p:txBody>
          <a:bodyPr>
            <a:noAutofit/>
          </a:bodyPr>
          <a:lstStyle/>
          <a:p>
            <a:r>
              <a:rPr lang="en-US" sz="4400" dirty="0" smtClean="0">
                <a:latin typeface="Calibri" charset="0"/>
                <a:ea typeface="ＭＳ Ｐゴシック" charset="0"/>
                <a:cs typeface="Calibri" charset="0"/>
              </a:rPr>
              <a:t>Core Pathways</a:t>
            </a:r>
            <a:endParaRPr lang="en-US" sz="4400" dirty="0">
              <a:latin typeface="Calibri" charset="0"/>
              <a:ea typeface="ＭＳ Ｐゴシック" charset="0"/>
              <a:cs typeface="Calibri" charset="0"/>
            </a:endParaRPr>
          </a:p>
        </p:txBody>
      </p:sp>
      <p:sp>
        <p:nvSpPr>
          <p:cNvPr id="62468" name="Rectangle 1028"/>
          <p:cNvSpPr>
            <a:spLocks noChangeArrowheads="1"/>
          </p:cNvSpPr>
          <p:nvPr/>
        </p:nvSpPr>
        <p:spPr bwMode="auto">
          <a:xfrm>
            <a:off x="5453192" y="648979"/>
            <a:ext cx="3647066" cy="550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eaLnBrk="0" fontAlgn="base" hangingPunct="0">
              <a:spcBef>
                <a:spcPct val="20000"/>
              </a:spcBef>
              <a:spcAft>
                <a:spcPct val="0"/>
              </a:spcAft>
              <a:buFontTx/>
              <a:buChar char="•"/>
            </a:pPr>
            <a:r>
              <a:rPr lang="en-US" sz="2000" dirty="0">
                <a:solidFill>
                  <a:srgbClr val="000000"/>
                </a:solidFill>
                <a:latin typeface="Calibri"/>
                <a:ea typeface="ＭＳ Ｐゴシック" charset="0"/>
                <a:cs typeface="Calibri"/>
              </a:rPr>
              <a:t>T</a:t>
            </a:r>
            <a:r>
              <a:rPr lang="en-US" sz="2000" dirty="0" smtClean="0">
                <a:solidFill>
                  <a:srgbClr val="000000"/>
                </a:solidFill>
                <a:latin typeface="Calibri"/>
                <a:ea typeface="ＭＳ Ｐゴシック" charset="0"/>
                <a:cs typeface="Calibri"/>
              </a:rPr>
              <a:t>op 70 </a:t>
            </a:r>
            <a:r>
              <a:rPr lang="en-US" sz="2000" dirty="0">
                <a:solidFill>
                  <a:srgbClr val="000000"/>
                </a:solidFill>
                <a:latin typeface="Calibri"/>
                <a:ea typeface="ＭＳ Ｐゴシック" charset="0"/>
                <a:cs typeface="Calibri"/>
              </a:rPr>
              <a:t>pathways </a:t>
            </a:r>
            <a:r>
              <a:rPr lang="en-US" sz="2000" dirty="0" smtClean="0">
                <a:solidFill>
                  <a:srgbClr val="000000"/>
                </a:solidFill>
                <a:latin typeface="Calibri"/>
                <a:ea typeface="ＭＳ Ｐゴシック" charset="0"/>
                <a:cs typeface="Calibri"/>
              </a:rPr>
              <a:t>in the combined DNA </a:t>
            </a:r>
            <a:r>
              <a:rPr lang="en-US" sz="2000" dirty="0">
                <a:solidFill>
                  <a:srgbClr val="000000"/>
                </a:solidFill>
                <a:latin typeface="Calibri"/>
                <a:ea typeface="ＭＳ Ｐゴシック" charset="0"/>
                <a:cs typeface="Calibri"/>
              </a:rPr>
              <a:t>and RNA </a:t>
            </a:r>
            <a:r>
              <a:rPr lang="en-US" sz="2000" dirty="0" smtClean="0">
                <a:solidFill>
                  <a:srgbClr val="000000"/>
                </a:solidFill>
                <a:latin typeface="Calibri"/>
                <a:ea typeface="ＭＳ Ｐゴシック" charset="0"/>
                <a:cs typeface="Calibri"/>
              </a:rPr>
              <a:t>datasets. </a:t>
            </a:r>
            <a:r>
              <a:rPr lang="en-US" sz="2000" dirty="0">
                <a:solidFill>
                  <a:srgbClr val="000000"/>
                </a:solidFill>
                <a:latin typeface="Calibri"/>
                <a:ea typeface="ＭＳ Ｐゴシック" charset="0"/>
                <a:cs typeface="Calibri"/>
              </a:rPr>
              <a:t>ORF counts shown as a two way bar plot for each </a:t>
            </a:r>
            <a:r>
              <a:rPr lang="en-US" sz="2000" dirty="0" smtClean="0">
                <a:solidFill>
                  <a:srgbClr val="000000"/>
                </a:solidFill>
                <a:latin typeface="Calibri"/>
                <a:ea typeface="ＭＳ Ｐゴシック" charset="0"/>
                <a:cs typeface="Calibri"/>
              </a:rPr>
              <a:t>depth. </a:t>
            </a:r>
            <a:r>
              <a:rPr lang="en-US" sz="2000" dirty="0">
                <a:solidFill>
                  <a:srgbClr val="000000"/>
                </a:solidFill>
                <a:latin typeface="Calibri"/>
                <a:ea typeface="ＭＳ Ｐゴシック" charset="0"/>
                <a:cs typeface="Calibri"/>
              </a:rPr>
              <a:t>The order of the pathways is based on the pathway hierarchy and then by abundance </a:t>
            </a:r>
            <a:r>
              <a:rPr lang="en-US" sz="2000" dirty="0" smtClean="0">
                <a:solidFill>
                  <a:srgbClr val="000000"/>
                </a:solidFill>
                <a:latin typeface="Calibri"/>
                <a:ea typeface="ＭＳ Ｐゴシック" charset="0"/>
                <a:cs typeface="Calibri"/>
              </a:rPr>
              <a:t>across each depth interval. </a:t>
            </a:r>
            <a:r>
              <a:rPr lang="en-US" sz="2000" dirty="0">
                <a:solidFill>
                  <a:srgbClr val="000000"/>
                </a:solidFill>
                <a:latin typeface="Calibri"/>
                <a:ea typeface="ＭＳ Ｐゴシック" charset="0"/>
                <a:cs typeface="Calibri"/>
              </a:rPr>
              <a:t> </a:t>
            </a:r>
          </a:p>
          <a:p>
            <a:pPr marL="342900" lvl="1" indent="-342900" algn="just" defTabSz="914400" eaLnBrk="0" fontAlgn="base" hangingPunct="0">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p:txBody>
      </p:sp>
      <p:pic>
        <p:nvPicPr>
          <p:cNvPr id="2" name="Picture 1" descr="figure4_top40dna_rna_fig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6" y="690522"/>
            <a:ext cx="5515563" cy="6144176"/>
          </a:xfrm>
          <a:prstGeom prst="rect">
            <a:avLst/>
          </a:prstGeom>
        </p:spPr>
      </p:pic>
    </p:spTree>
    <p:extLst>
      <p:ext uri="{BB962C8B-B14F-4D97-AF65-F5344CB8AC3E}">
        <p14:creationId xmlns:p14="http://schemas.microsoft.com/office/powerpoint/2010/main" val="3680081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48</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03238" y="33254"/>
            <a:ext cx="8137525" cy="673100"/>
          </a:xfrm>
        </p:spPr>
        <p:txBody>
          <a:bodyPr>
            <a:noAutofit/>
          </a:bodyPr>
          <a:lstStyle/>
          <a:p>
            <a:r>
              <a:rPr lang="en-US" sz="4400" dirty="0" smtClean="0">
                <a:latin typeface="Calibri" charset="0"/>
                <a:ea typeface="ＭＳ Ｐゴシック" charset="0"/>
                <a:cs typeface="Calibri" charset="0"/>
              </a:rPr>
              <a:t>Regulated Gene Expression</a:t>
            </a:r>
            <a:endParaRPr lang="en-US" sz="4400" dirty="0">
              <a:latin typeface="Calibri" charset="0"/>
              <a:ea typeface="ＭＳ Ｐゴシック" charset="0"/>
              <a:cs typeface="Calibri" charset="0"/>
            </a:endParaRPr>
          </a:p>
        </p:txBody>
      </p:sp>
      <p:pic>
        <p:nvPicPr>
          <p:cNvPr id="3" name="Picture 2" descr="figure5_light_dar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6" y="757308"/>
            <a:ext cx="5204932" cy="6077392"/>
          </a:xfrm>
          <a:prstGeom prst="rect">
            <a:avLst/>
          </a:prstGeom>
        </p:spPr>
      </p:pic>
      <p:sp>
        <p:nvSpPr>
          <p:cNvPr id="7" name="Rectangle 1028"/>
          <p:cNvSpPr>
            <a:spLocks noChangeArrowheads="1"/>
          </p:cNvSpPr>
          <p:nvPr/>
        </p:nvSpPr>
        <p:spPr bwMode="auto">
          <a:xfrm>
            <a:off x="5196846" y="975207"/>
            <a:ext cx="3853938" cy="550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eaLnBrk="0" fontAlgn="base" hangingPunct="0">
              <a:spcBef>
                <a:spcPct val="20000"/>
              </a:spcBef>
              <a:spcAft>
                <a:spcPct val="0"/>
              </a:spcAft>
              <a:buFontTx/>
              <a:buChar char="•"/>
            </a:pPr>
            <a:r>
              <a:rPr lang="en-US" sz="2000" dirty="0" smtClean="0">
                <a:solidFill>
                  <a:srgbClr val="000000"/>
                </a:solidFill>
                <a:latin typeface="Calibri"/>
                <a:ea typeface="ＭＳ Ｐゴシック" charset="0"/>
                <a:cs typeface="Calibri"/>
              </a:rPr>
              <a:t>A number or pathways were present throughout the water column but differentially expressed between sunlit and dark ocean waters</a:t>
            </a:r>
          </a:p>
          <a:p>
            <a:pPr marL="342900" lvl="1" indent="-342900" algn="just" defTabSz="914400" eaLnBrk="0" fontAlgn="base" hangingPunct="0">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eaLnBrk="0" fontAlgn="base" hangingPunct="0">
              <a:spcBef>
                <a:spcPct val="20000"/>
              </a:spcBef>
              <a:spcAft>
                <a:spcPct val="0"/>
              </a:spcAft>
              <a:buFontTx/>
              <a:buChar char="•"/>
            </a:pPr>
            <a:r>
              <a:rPr lang="en-US" sz="2000" dirty="0" smtClean="0">
                <a:solidFill>
                  <a:srgbClr val="000000"/>
                </a:solidFill>
                <a:latin typeface="Calibri"/>
                <a:ea typeface="ＭＳ Ｐゴシック" charset="0"/>
                <a:cs typeface="Calibri"/>
              </a:rPr>
              <a:t>These included pathways for photosynthesis, hydrogen production and vitamin B synthesis in sunlit waters and pathways for organic matter degradation, ammonia oxidation and “</a:t>
            </a:r>
            <a:r>
              <a:rPr lang="en-US" sz="2000" dirty="0" err="1" smtClean="0">
                <a:solidFill>
                  <a:srgbClr val="000000"/>
                </a:solidFill>
                <a:latin typeface="Calibri"/>
                <a:ea typeface="ＭＳ Ｐゴシック" charset="0"/>
                <a:cs typeface="Calibri"/>
              </a:rPr>
              <a:t>denitrification</a:t>
            </a:r>
            <a:r>
              <a:rPr lang="en-US" sz="2000" dirty="0" smtClean="0">
                <a:solidFill>
                  <a:srgbClr val="000000"/>
                </a:solidFill>
                <a:latin typeface="Calibri"/>
                <a:ea typeface="ＭＳ Ｐゴシック" charset="0"/>
                <a:cs typeface="Calibri"/>
              </a:rPr>
              <a:t>” in dark ocean waters</a:t>
            </a:r>
            <a:endParaRPr lang="en-US" sz="2000" dirty="0">
              <a:solidFill>
                <a:srgbClr val="000000"/>
              </a:solidFill>
              <a:latin typeface="Calibri"/>
              <a:ea typeface="ＭＳ Ｐゴシック" charset="0"/>
              <a:cs typeface="Calibri"/>
            </a:endParaRPr>
          </a:p>
          <a:p>
            <a:pPr marL="342900" lvl="1" indent="-342900" algn="just" defTabSz="914400" eaLnBrk="0" fontAlgn="base" hangingPunct="0">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a:p>
            <a:pPr marL="342900" lvl="1" indent="-342900" algn="just" defTabSz="914400" fontAlgn="base">
              <a:spcBef>
                <a:spcPct val="20000"/>
              </a:spcBef>
              <a:spcAft>
                <a:spcPct val="0"/>
              </a:spcAft>
              <a:buFontTx/>
              <a:buChar char="•"/>
            </a:pPr>
            <a:endParaRPr lang="en-US" sz="2000"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374957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49</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03238" y="33254"/>
            <a:ext cx="8137525" cy="673100"/>
          </a:xfrm>
        </p:spPr>
        <p:txBody>
          <a:bodyPr>
            <a:noAutofit/>
          </a:bodyPr>
          <a:lstStyle/>
          <a:p>
            <a:r>
              <a:rPr lang="en-US" sz="4400" dirty="0" smtClean="0">
                <a:latin typeface="Calibri" charset="0"/>
                <a:ea typeface="ＭＳ Ｐゴシック" charset="0"/>
                <a:cs typeface="Calibri" charset="0"/>
              </a:rPr>
              <a:t>Cryptic Pathways</a:t>
            </a:r>
            <a:endParaRPr lang="en-US" sz="4400" dirty="0">
              <a:latin typeface="Calibri" charset="0"/>
              <a:ea typeface="ＭＳ Ｐゴシック" charset="0"/>
              <a:cs typeface="Calibri" charset="0"/>
            </a:endParaRPr>
          </a:p>
        </p:txBody>
      </p:sp>
      <p:pic>
        <p:nvPicPr>
          <p:cNvPr id="2" name="Picture 1" descr="supplementary_figure4_RNA_Unique.pdf"/>
          <p:cNvPicPr>
            <a:picLocks noChangeAspect="1"/>
          </p:cNvPicPr>
          <p:nvPr/>
        </p:nvPicPr>
        <p:blipFill rotWithShape="1">
          <a:blip r:embed="rId3">
            <a:extLst>
              <a:ext uri="{28A0092B-C50C-407E-A947-70E740481C1C}">
                <a14:useLocalDpi xmlns:a14="http://schemas.microsoft.com/office/drawing/2010/main" val="0"/>
              </a:ext>
            </a:extLst>
          </a:blip>
          <a:srcRect t="2086" b="2485"/>
          <a:stretch/>
        </p:blipFill>
        <p:spPr>
          <a:xfrm>
            <a:off x="267998" y="780609"/>
            <a:ext cx="4061221" cy="6058459"/>
          </a:xfrm>
          <a:prstGeom prst="rect">
            <a:avLst/>
          </a:prstGeom>
        </p:spPr>
      </p:pic>
      <p:sp>
        <p:nvSpPr>
          <p:cNvPr id="7" name="Rectangle 1028"/>
          <p:cNvSpPr>
            <a:spLocks noChangeArrowheads="1"/>
          </p:cNvSpPr>
          <p:nvPr/>
        </p:nvSpPr>
        <p:spPr bwMode="auto">
          <a:xfrm>
            <a:off x="4416153" y="976828"/>
            <a:ext cx="4296457" cy="525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For each depth interval, a small number of pathways were predicted in RNA but not DNA datasets</a:t>
            </a: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r>
              <a:rPr lang="en-US" sz="2000" dirty="0" smtClean="0">
                <a:solidFill>
                  <a:srgbClr val="000000"/>
                </a:solidFill>
                <a:latin typeface="Calibri" charset="0"/>
                <a:ea typeface="ＭＳ Ｐゴシック" charset="0"/>
                <a:cs typeface="Calibri" charset="0"/>
              </a:rPr>
              <a:t>These RNA-specific pathways including photorespiration and ammonia and methane oxidation showed depth distributions consistent with niche-partitioning between sunlit and dark ocean waters</a:t>
            </a: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000" dirty="0">
              <a:solidFill>
                <a:srgbClr val="000000"/>
              </a:solidFill>
              <a:latin typeface="Calibri" charset="0"/>
              <a:ea typeface="ＭＳ Ｐゴシック" charset="0"/>
              <a:cs typeface="Calibri" charset="0"/>
            </a:endParaRPr>
          </a:p>
        </p:txBody>
      </p:sp>
    </p:spTree>
    <p:extLst>
      <p:ext uri="{BB962C8B-B14F-4D97-AF65-F5344CB8AC3E}">
        <p14:creationId xmlns:p14="http://schemas.microsoft.com/office/powerpoint/2010/main" val="227109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2655425A-C69A-E04E-80F9-397ACADAE493}" type="slidenum">
              <a:rPr lang="en-US" sz="1400" b="0">
                <a:solidFill>
                  <a:srgbClr val="000000"/>
                </a:solidFill>
              </a:rPr>
              <a:pPr/>
              <a:t>5</a:t>
            </a:fld>
            <a:endParaRPr lang="en-US" sz="1400" b="0">
              <a:solidFill>
                <a:srgbClr val="000000"/>
              </a:solidFill>
            </a:endParaRPr>
          </a:p>
        </p:txBody>
      </p:sp>
      <p:pic>
        <p:nvPicPr>
          <p:cNvPr id="87042" name="Picture 6" descr="INFLNZA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4563" y="17463"/>
            <a:ext cx="7023100"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Box 7"/>
          <p:cNvSpPr txBox="1">
            <a:spLocks noChangeArrowheads="1"/>
          </p:cNvSpPr>
          <p:nvPr/>
        </p:nvSpPr>
        <p:spPr bwMode="auto">
          <a:xfrm>
            <a:off x="7458075" y="65088"/>
            <a:ext cx="1587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sz="5400" b="0" dirty="0">
                <a:solidFill>
                  <a:srgbClr val="000000"/>
                </a:solidFill>
                <a:latin typeface="Calibri" charset="0"/>
                <a:cs typeface="Calibri" charset="0"/>
              </a:rPr>
              <a:t>1995</a:t>
            </a:r>
          </a:p>
        </p:txBody>
      </p:sp>
      <p:sp>
        <p:nvSpPr>
          <p:cNvPr id="87044" name="Rectangle 1"/>
          <p:cNvSpPr>
            <a:spLocks noChangeArrowheads="1"/>
          </p:cNvSpPr>
          <p:nvPr/>
        </p:nvSpPr>
        <p:spPr bwMode="auto">
          <a:xfrm>
            <a:off x="149225" y="6330950"/>
            <a:ext cx="2479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i="1">
                <a:solidFill>
                  <a:srgbClr val="000000"/>
                </a:solidFill>
                <a:latin typeface="Calibri" charset="0"/>
                <a:ea typeface="ＭＳ Ｐゴシック" charset="0"/>
                <a:cs typeface="Calibri" charset="0"/>
              </a:rPr>
              <a:t>Haemophilus influenzae </a:t>
            </a:r>
          </a:p>
        </p:txBody>
      </p:sp>
    </p:spTree>
    <p:extLst>
      <p:ext uri="{BB962C8B-B14F-4D97-AF65-F5344CB8AC3E}">
        <p14:creationId xmlns:p14="http://schemas.microsoft.com/office/powerpoint/2010/main" val="223008872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82F91B-3EC9-BD45-A915-71DFE11F5592}" type="slidenum">
              <a:rPr lang="en-US" sz="1400">
                <a:solidFill>
                  <a:srgbClr val="000000"/>
                </a:solidFill>
                <a:latin typeface="Calibri" charset="0"/>
                <a:cs typeface="Calibri" charset="0"/>
              </a:rPr>
              <a:pPr/>
              <a:t>50</a:t>
            </a:fld>
            <a:endParaRPr lang="en-US" sz="1400">
              <a:solidFill>
                <a:srgbClr val="000000"/>
              </a:solidFill>
              <a:latin typeface="Calibri" charset="0"/>
              <a:cs typeface="Calibri" charset="0"/>
            </a:endParaRPr>
          </a:p>
        </p:txBody>
      </p:sp>
      <p:sp>
        <p:nvSpPr>
          <p:cNvPr id="62466" name="Rectangle 1026"/>
          <p:cNvSpPr>
            <a:spLocks noGrp="1" noChangeArrowheads="1"/>
          </p:cNvSpPr>
          <p:nvPr>
            <p:ph type="title"/>
          </p:nvPr>
        </p:nvSpPr>
        <p:spPr>
          <a:xfrm>
            <a:off x="503238" y="44905"/>
            <a:ext cx="8137525" cy="673100"/>
          </a:xfrm>
        </p:spPr>
        <p:txBody>
          <a:bodyPr>
            <a:noAutofit/>
          </a:bodyPr>
          <a:lstStyle/>
          <a:p>
            <a:r>
              <a:rPr lang="en-US" sz="4400" dirty="0" smtClean="0">
                <a:latin typeface="Calibri" charset="0"/>
                <a:ea typeface="ＭＳ Ｐゴシック" charset="0"/>
                <a:cs typeface="Calibri" charset="0"/>
              </a:rPr>
              <a:t>Nitrogen Cycle</a:t>
            </a:r>
            <a:endParaRPr lang="en-US" sz="4400" dirty="0">
              <a:latin typeface="Calibri" charset="0"/>
              <a:ea typeface="ＭＳ Ｐゴシック" charset="0"/>
              <a:cs typeface="Calibri" charset="0"/>
            </a:endParaRPr>
          </a:p>
        </p:txBody>
      </p:sp>
      <p:sp>
        <p:nvSpPr>
          <p:cNvPr id="62468" name="Rectangle 1028"/>
          <p:cNvSpPr>
            <a:spLocks noChangeArrowheads="1"/>
          </p:cNvSpPr>
          <p:nvPr/>
        </p:nvSpPr>
        <p:spPr bwMode="auto">
          <a:xfrm>
            <a:off x="244693" y="4563677"/>
            <a:ext cx="8669178" cy="191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eaLnBrk="0" fontAlgn="base" hangingPunct="0">
              <a:spcBef>
                <a:spcPct val="20000"/>
              </a:spcBef>
              <a:spcAft>
                <a:spcPct val="0"/>
              </a:spcAft>
              <a:buFontTx/>
              <a:buChar char="•"/>
            </a:pPr>
            <a:r>
              <a:rPr lang="en-US" sz="2400" dirty="0">
                <a:solidFill>
                  <a:srgbClr val="000000"/>
                </a:solidFill>
                <a:latin typeface="Calibri" charset="0"/>
                <a:ea typeface="ＭＳ Ｐゴシック" charset="0"/>
                <a:cs typeface="Calibri" charset="0"/>
              </a:rPr>
              <a:t>a</a:t>
            </a:r>
            <a:r>
              <a:rPr lang="en-US" sz="2400" dirty="0" smtClean="0">
                <a:solidFill>
                  <a:srgbClr val="000000"/>
                </a:solidFill>
                <a:latin typeface="Calibri" charset="0"/>
                <a:ea typeface="ＭＳ Ｐゴシック" charset="0"/>
                <a:cs typeface="Calibri" charset="0"/>
              </a:rPr>
              <a:t>) Nitrate reduction I (</a:t>
            </a:r>
            <a:r>
              <a:rPr lang="en-US" sz="2400" dirty="0" err="1" smtClean="0">
                <a:solidFill>
                  <a:srgbClr val="000000"/>
                </a:solidFill>
                <a:latin typeface="Calibri" charset="0"/>
                <a:ea typeface="ＭＳ Ｐゴシック" charset="0"/>
                <a:cs typeface="Calibri" charset="0"/>
              </a:rPr>
              <a:t>denitrification</a:t>
            </a:r>
            <a:r>
              <a:rPr lang="en-US" sz="2400" dirty="0" smtClean="0">
                <a:solidFill>
                  <a:srgbClr val="000000"/>
                </a:solidFill>
                <a:latin typeface="Calibri" charset="0"/>
                <a:ea typeface="ＭＳ Ｐゴシック" charset="0"/>
                <a:cs typeface="Calibri" charset="0"/>
              </a:rPr>
              <a:t>) (brown), nitrate reduction IV (</a:t>
            </a:r>
            <a:r>
              <a:rPr lang="en-US" sz="2400" dirty="0" err="1" smtClean="0">
                <a:solidFill>
                  <a:srgbClr val="000000"/>
                </a:solidFill>
                <a:latin typeface="Calibri" charset="0"/>
                <a:ea typeface="ＭＳ Ｐゴシック" charset="0"/>
                <a:cs typeface="Calibri" charset="0"/>
              </a:rPr>
              <a:t>dissimilatory</a:t>
            </a:r>
            <a:r>
              <a:rPr lang="en-US" sz="2400" dirty="0" smtClean="0">
                <a:solidFill>
                  <a:srgbClr val="000000"/>
                </a:solidFill>
                <a:latin typeface="Calibri" charset="0"/>
                <a:ea typeface="ＭＳ Ｐゴシック" charset="0"/>
                <a:cs typeface="Calibri" charset="0"/>
              </a:rPr>
              <a:t>) (yellow), and intra-aerobic nitrite reduction (red). b) nitrate and nitrite reducing taxa (blue), nitrite oxidizing taxa (green), and ammonia oxidizing taxa (purple). </a:t>
            </a: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a:p>
            <a:pPr marL="342900" lvl="1" indent="-342900" algn="just" defTabSz="914400" fontAlgn="base">
              <a:spcBef>
                <a:spcPct val="20000"/>
              </a:spcBef>
              <a:spcAft>
                <a:spcPct val="0"/>
              </a:spcAft>
              <a:buFontTx/>
              <a:buChar char="•"/>
            </a:pPr>
            <a:endParaRPr lang="en-US" sz="2400" dirty="0">
              <a:solidFill>
                <a:srgbClr val="000000"/>
              </a:solidFill>
              <a:latin typeface="Calibri" charset="0"/>
              <a:ea typeface="ＭＳ Ｐゴシック" charset="0"/>
              <a:cs typeface="Calibri" charset="0"/>
            </a:endParaRPr>
          </a:p>
        </p:txBody>
      </p:sp>
      <p:pic>
        <p:nvPicPr>
          <p:cNvPr id="2" name="Picture 1" descr="figure6_nitrogen_cycl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8" y="780607"/>
            <a:ext cx="9185348" cy="4137865"/>
          </a:xfrm>
          <a:prstGeom prst="rect">
            <a:avLst/>
          </a:prstGeom>
        </p:spPr>
      </p:pic>
    </p:spTree>
    <p:extLst>
      <p:ext uri="{BB962C8B-B14F-4D97-AF65-F5344CB8AC3E}">
        <p14:creationId xmlns:p14="http://schemas.microsoft.com/office/powerpoint/2010/main" val="1417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762000" y="241300"/>
            <a:ext cx="7696200" cy="515938"/>
          </a:xfrm>
        </p:spPr>
        <p:txBody>
          <a:bodyPr>
            <a:noAutofit/>
          </a:bodyPr>
          <a:lstStyle/>
          <a:p>
            <a:r>
              <a:rPr lang="en-US" sz="4400" dirty="0">
                <a:latin typeface="Calibri" charset="0"/>
                <a:ea typeface="ＭＳ Ｐゴシック" charset="0"/>
                <a:cs typeface="Calibri" charset="0"/>
              </a:rPr>
              <a:t>Things to Keep in Mind…</a:t>
            </a:r>
          </a:p>
        </p:txBody>
      </p:sp>
      <p:sp>
        <p:nvSpPr>
          <p:cNvPr id="70658" name="Rectangle 3"/>
          <p:cNvSpPr>
            <a:spLocks noGrp="1" noChangeArrowheads="1"/>
          </p:cNvSpPr>
          <p:nvPr>
            <p:ph type="body" idx="1"/>
          </p:nvPr>
        </p:nvSpPr>
        <p:spPr>
          <a:xfrm>
            <a:off x="29308" y="871787"/>
            <a:ext cx="8968154" cy="5282833"/>
          </a:xfrm>
        </p:spPr>
        <p:txBody>
          <a:bodyPr>
            <a:noAutofit/>
          </a:bodyPr>
          <a:lstStyle/>
          <a:p>
            <a:pPr algn="just"/>
            <a:endParaRPr lang="en-US" sz="2400" dirty="0">
              <a:latin typeface="Calibri" charset="0"/>
              <a:ea typeface="ＭＳ Ｐゴシック" charset="0"/>
              <a:cs typeface="Calibri" charset="0"/>
            </a:endParaRPr>
          </a:p>
          <a:p>
            <a:pPr algn="just"/>
            <a:r>
              <a:rPr lang="en-US" sz="2400" dirty="0" smtClean="0">
                <a:latin typeface="Calibri" charset="0"/>
                <a:ea typeface="ＭＳ Ｐゴシック" charset="0"/>
                <a:cs typeface="Calibri" charset="0"/>
              </a:rPr>
              <a:t>Pathway Tools </a:t>
            </a:r>
            <a:r>
              <a:rPr lang="en-US" sz="2400" dirty="0">
                <a:latin typeface="Calibri" charset="0"/>
                <a:ea typeface="ＭＳ Ｐゴシック" charset="0"/>
                <a:cs typeface="Calibri" charset="0"/>
              </a:rPr>
              <a:t>cannot predict pathways not present in </a:t>
            </a:r>
            <a:r>
              <a:rPr lang="en-US" sz="2400" dirty="0" err="1">
                <a:latin typeface="Calibri" charset="0"/>
                <a:ea typeface="ＭＳ Ｐゴシック" charset="0"/>
                <a:cs typeface="Calibri" charset="0"/>
              </a:rPr>
              <a:t>MetaCyc</a:t>
            </a:r>
            <a:endParaRPr lang="en-US" sz="2400" dirty="0">
              <a:latin typeface="Calibri" charset="0"/>
              <a:ea typeface="ＭＳ Ｐゴシック" charset="0"/>
              <a:cs typeface="Calibri" charset="0"/>
            </a:endParaRPr>
          </a:p>
          <a:p>
            <a:pPr algn="just"/>
            <a:endParaRPr lang="en-US" sz="2400" dirty="0">
              <a:latin typeface="Calibri" charset="0"/>
              <a:ea typeface="ＭＳ Ｐゴシック" charset="0"/>
              <a:cs typeface="Calibri" charset="0"/>
            </a:endParaRPr>
          </a:p>
          <a:p>
            <a:pPr algn="just"/>
            <a:r>
              <a:rPr lang="en-US" sz="2400" dirty="0">
                <a:latin typeface="Calibri" charset="0"/>
                <a:ea typeface="ＭＳ Ｐゴシック" charset="0"/>
                <a:cs typeface="Calibri" charset="0"/>
              </a:rPr>
              <a:t>Evidence for short pathways is hard to interpret</a:t>
            </a:r>
          </a:p>
          <a:p>
            <a:pPr algn="just">
              <a:buFont typeface="Wingdings" charset="0"/>
              <a:buNone/>
            </a:pPr>
            <a:endParaRPr lang="en-US" sz="2400" dirty="0">
              <a:latin typeface="Calibri" charset="0"/>
              <a:ea typeface="ＭＳ Ｐゴシック" charset="0"/>
              <a:cs typeface="Calibri" charset="0"/>
            </a:endParaRPr>
          </a:p>
          <a:p>
            <a:pPr algn="just"/>
            <a:r>
              <a:rPr lang="en-US" sz="2400" dirty="0">
                <a:latin typeface="Calibri" charset="0"/>
                <a:ea typeface="ＭＳ Ｐゴシック" charset="0"/>
                <a:cs typeface="Calibri" charset="0"/>
              </a:rPr>
              <a:t>False positives due to shared enzymes in multiple </a:t>
            </a:r>
            <a:r>
              <a:rPr lang="en-US" sz="2400" dirty="0" smtClean="0">
                <a:latin typeface="Calibri" charset="0"/>
                <a:ea typeface="ＭＳ Ｐゴシック" charset="0"/>
                <a:cs typeface="Calibri" charset="0"/>
              </a:rPr>
              <a:t>pathways or incorrect annotations create hazards</a:t>
            </a:r>
            <a:endParaRPr lang="en-US" sz="2400" dirty="0">
              <a:latin typeface="Calibri" charset="0"/>
              <a:ea typeface="ＭＳ Ｐゴシック" charset="0"/>
              <a:cs typeface="Calibri" charset="0"/>
            </a:endParaRPr>
          </a:p>
          <a:p>
            <a:pPr algn="just"/>
            <a:endParaRPr lang="en-US" sz="2400" dirty="0">
              <a:latin typeface="Calibri" charset="0"/>
              <a:ea typeface="ＭＳ Ｐゴシック" charset="0"/>
              <a:cs typeface="Calibri" charset="0"/>
            </a:endParaRPr>
          </a:p>
          <a:p>
            <a:pPr algn="just"/>
            <a:r>
              <a:rPr lang="en-US" sz="2400" dirty="0">
                <a:latin typeface="Calibri" charset="0"/>
                <a:ea typeface="ＭＳ Ｐゴシック" charset="0"/>
                <a:cs typeface="Calibri" charset="0"/>
              </a:rPr>
              <a:t>Currently no </a:t>
            </a:r>
            <a:r>
              <a:rPr lang="en-US" sz="2400" dirty="0" smtClean="0">
                <a:latin typeface="Calibri" charset="0"/>
                <a:ea typeface="ＭＳ Ｐゴシック" charset="0"/>
                <a:cs typeface="Calibri" charset="0"/>
              </a:rPr>
              <a:t>taxonomic </a:t>
            </a:r>
            <a:r>
              <a:rPr lang="en-US" sz="2400" dirty="0">
                <a:latin typeface="Calibri" charset="0"/>
                <a:ea typeface="ＭＳ Ｐゴシック" charset="0"/>
                <a:cs typeface="Calibri" charset="0"/>
              </a:rPr>
              <a:t>assignment </a:t>
            </a:r>
            <a:r>
              <a:rPr lang="en-US" sz="2400" dirty="0" smtClean="0">
                <a:latin typeface="Calibri" charset="0"/>
                <a:ea typeface="ＭＳ Ｐゴシック" charset="0"/>
                <a:cs typeface="Calibri" charset="0"/>
              </a:rPr>
              <a:t>or coverage information is mapped onto </a:t>
            </a:r>
            <a:r>
              <a:rPr lang="en-US" sz="2400" dirty="0">
                <a:latin typeface="Calibri" charset="0"/>
                <a:ea typeface="ＭＳ Ｐゴシック" charset="0"/>
                <a:cs typeface="Calibri" charset="0"/>
              </a:rPr>
              <a:t>identified </a:t>
            </a:r>
            <a:r>
              <a:rPr lang="en-US" sz="2400" dirty="0" smtClean="0">
                <a:latin typeface="Calibri" charset="0"/>
                <a:ea typeface="ＭＳ Ｐゴシック" charset="0"/>
                <a:cs typeface="Calibri" charset="0"/>
              </a:rPr>
              <a:t>pathways </a:t>
            </a:r>
            <a:r>
              <a:rPr lang="en-US" dirty="0" smtClean="0">
                <a:latin typeface="Calibri" charset="0"/>
                <a:ea typeface="ＭＳ Ｐゴシック" charset="0"/>
                <a:cs typeface="Calibri" charset="0"/>
              </a:rPr>
              <a:t>in Pathway Tools</a:t>
            </a:r>
            <a:endParaRPr lang="en-US" sz="2400" dirty="0">
              <a:latin typeface="Calibri" charset="0"/>
              <a:ea typeface="ＭＳ Ｐゴシック" charset="0"/>
              <a:cs typeface="Calibri" charset="0"/>
            </a:endParaRPr>
          </a:p>
          <a:p>
            <a:pPr algn="just"/>
            <a:endParaRPr lang="en-US" sz="2400" dirty="0">
              <a:latin typeface="Calibri" charset="0"/>
              <a:ea typeface="ＭＳ Ｐゴシック" charset="0"/>
              <a:cs typeface="Calibri" charset="0"/>
            </a:endParaRPr>
          </a:p>
          <a:p>
            <a:pPr algn="just"/>
            <a:r>
              <a:rPr lang="en-US" sz="2400" dirty="0">
                <a:latin typeface="Calibri" charset="0"/>
                <a:ea typeface="ＭＳ Ｐゴシック" charset="0"/>
                <a:cs typeface="Calibri" charset="0"/>
              </a:rPr>
              <a:t>Limited functional validation for pathways in </a:t>
            </a:r>
            <a:r>
              <a:rPr lang="en-US" sz="2400" dirty="0" err="1">
                <a:latin typeface="Calibri" charset="0"/>
                <a:ea typeface="ＭＳ Ｐゴシック" charset="0"/>
                <a:cs typeface="Calibri" charset="0"/>
              </a:rPr>
              <a:t>metagenomes</a:t>
            </a:r>
            <a:endParaRPr lang="en-US" sz="2400" dirty="0">
              <a:latin typeface="Calibri" charset="0"/>
              <a:ea typeface="ＭＳ Ｐゴシック" charset="0"/>
              <a:cs typeface="Calibri" charset="0"/>
            </a:endParaRPr>
          </a:p>
          <a:p>
            <a:pPr algn="just">
              <a:buFontTx/>
              <a:buNone/>
            </a:pPr>
            <a:endParaRPr lang="en-US" sz="2400" dirty="0">
              <a:latin typeface="Calibri" charset="0"/>
              <a:ea typeface="ＭＳ Ｐゴシック" charset="0"/>
              <a:cs typeface="Calibri" charset="0"/>
            </a:endParaRPr>
          </a:p>
        </p:txBody>
      </p:sp>
      <p:sp>
        <p:nvSpPr>
          <p:cNvPr id="706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294EC85-2748-904A-9BCF-82A5FF608F11}" type="slidenum">
              <a:rPr lang="en-US" sz="1400">
                <a:solidFill>
                  <a:srgbClr val="000000"/>
                </a:solidFill>
              </a:rPr>
              <a:pPr/>
              <a:t>51</a:t>
            </a:fld>
            <a:endParaRPr lang="en-US" sz="1400">
              <a:solidFill>
                <a:srgbClr val="000000"/>
              </a:solidFill>
            </a:endParaRPr>
          </a:p>
        </p:txBody>
      </p:sp>
    </p:spTree>
    <p:extLst>
      <p:ext uri="{BB962C8B-B14F-4D97-AF65-F5344CB8AC3E}">
        <p14:creationId xmlns:p14="http://schemas.microsoft.com/office/powerpoint/2010/main" val="42321908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0" y="3177401"/>
            <a:ext cx="9144000" cy="553998"/>
          </a:xfrm>
          <a:prstGeom prst="rect">
            <a:avLst/>
          </a:prstGeom>
          <a:noFill/>
          <a:ln w="9525">
            <a:noFill/>
            <a:miter lim="800000"/>
            <a:headEnd/>
            <a:tailEnd/>
          </a:ln>
        </p:spPr>
        <p:txBody>
          <a:bodyPr wrap="square" lIns="0" tIns="0" rIns="0" bIns="0" anchor="ctr" anchorCtr="1">
            <a:prstTxWarp prst="textNoShape">
              <a:avLst/>
            </a:prstTxWarp>
            <a:spAutoFit/>
          </a:bodyPr>
          <a:lstStyle/>
          <a:p>
            <a:pPr algn="ctr"/>
            <a:r>
              <a:rPr lang="en-GB" sz="3600" i="1" dirty="0" smtClean="0">
                <a:solidFill>
                  <a:srgbClr val="000000"/>
                </a:solidFill>
                <a:latin typeface="Calibri" charset="0"/>
                <a:ea typeface="Calibri" charset="0"/>
                <a:cs typeface="Calibri" charset="0"/>
              </a:rPr>
              <a:t>“One </a:t>
            </a:r>
            <a:r>
              <a:rPr lang="en-GB" sz="3600" i="1" dirty="0">
                <a:solidFill>
                  <a:srgbClr val="000000"/>
                </a:solidFill>
                <a:latin typeface="Calibri" charset="0"/>
                <a:ea typeface="Calibri" charset="0"/>
                <a:cs typeface="Calibri" charset="0"/>
              </a:rPr>
              <a:t>gene is many </a:t>
            </a:r>
            <a:r>
              <a:rPr lang="en-GB" sz="3600" i="1" dirty="0" err="1">
                <a:solidFill>
                  <a:srgbClr val="000000"/>
                </a:solidFill>
                <a:latin typeface="Calibri" charset="0"/>
                <a:ea typeface="Calibri" charset="0"/>
                <a:cs typeface="Calibri" charset="0"/>
              </a:rPr>
              <a:t>hypotheses</a:t>
            </a:r>
            <a:r>
              <a:rPr lang="en-GB" sz="3600" i="1" dirty="0" err="1" smtClean="0">
                <a:solidFill>
                  <a:srgbClr val="000000"/>
                </a:solidFill>
                <a:latin typeface="Calibri" charset="0"/>
                <a:ea typeface="Calibri" charset="0"/>
                <a:cs typeface="Calibri" charset="0"/>
              </a:rPr>
              <a:t>”</a:t>
            </a:r>
            <a:r>
              <a:rPr lang="en-GB" sz="3600" i="1" baseline="-25000" dirty="0" err="1" smtClean="0">
                <a:solidFill>
                  <a:srgbClr val="000000"/>
                </a:solidFill>
                <a:latin typeface="Calibri" charset="0"/>
                <a:ea typeface="Calibri" charset="0"/>
                <a:cs typeface="Calibri" charset="0"/>
              </a:rPr>
              <a:t>Julian</a:t>
            </a:r>
            <a:r>
              <a:rPr lang="en-GB" sz="3600" i="1" baseline="-25000" dirty="0" smtClean="0">
                <a:solidFill>
                  <a:srgbClr val="000000"/>
                </a:solidFill>
                <a:latin typeface="Calibri" charset="0"/>
                <a:ea typeface="Calibri" charset="0"/>
                <a:cs typeface="Calibri" charset="0"/>
              </a:rPr>
              <a:t> Davies</a:t>
            </a:r>
            <a:endParaRPr lang="en-GB" sz="3600" i="1" baseline="-25000" dirty="0">
              <a:latin typeface="Calibri" charset="0"/>
              <a:ea typeface="Calibri" charset="0"/>
              <a:cs typeface="Calibri" charset="0"/>
            </a:endParaRPr>
          </a:p>
        </p:txBody>
      </p:sp>
      <p:sp>
        <p:nvSpPr>
          <p:cNvPr id="3" name="Slide Number Placeholder 2"/>
          <p:cNvSpPr>
            <a:spLocks noGrp="1"/>
          </p:cNvSpPr>
          <p:nvPr>
            <p:ph type="sldNum" sz="quarter" idx="12"/>
          </p:nvPr>
        </p:nvSpPr>
        <p:spPr/>
        <p:txBody>
          <a:bodyPr/>
          <a:lstStyle/>
          <a:p>
            <a:fld id="{A9C27ECD-4F31-1841-B8AB-CC8C3EE38158}" type="slidenum">
              <a:rPr lang="en-US" smtClean="0"/>
              <a:pPr/>
              <a:t>52</a:t>
            </a:fld>
            <a:endParaRPr lang="en-US"/>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p:txBody>
          <a:bodyPr/>
          <a:lstStyle/>
          <a:p>
            <a:fld id="{85BBF6EF-6D96-8244-B1A0-ACF7E23C545D}" type="slidenum">
              <a:rPr lang="en-US" smtClean="0"/>
              <a:pPr/>
              <a:t>53</a:t>
            </a:fld>
            <a:endParaRPr lang="en-US" dirty="0"/>
          </a:p>
        </p:txBody>
      </p:sp>
      <p:grpSp>
        <p:nvGrpSpPr>
          <p:cNvPr id="2" name="Group 1"/>
          <p:cNvGrpSpPr/>
          <p:nvPr/>
        </p:nvGrpSpPr>
        <p:grpSpPr>
          <a:xfrm>
            <a:off x="98046" y="1900854"/>
            <a:ext cx="8976570" cy="2785004"/>
            <a:chOff x="368300" y="2140730"/>
            <a:chExt cx="8331766" cy="2584952"/>
          </a:xfrm>
        </p:grpSpPr>
        <p:pic>
          <p:nvPicPr>
            <p:cNvPr id="5" name="Picture 22" descr="Geno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683" y="4032877"/>
              <a:ext cx="1151383" cy="69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300" y="4033745"/>
              <a:ext cx="1113284" cy="6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534" y="4054749"/>
              <a:ext cx="1606408" cy="6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2226" y="3127701"/>
              <a:ext cx="836300" cy="77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b="12633"/>
            <a:stretch>
              <a:fillRect/>
            </a:stretch>
          </p:blipFill>
          <p:spPr bwMode="auto">
            <a:xfrm>
              <a:off x="5463132" y="2605188"/>
              <a:ext cx="1048496" cy="48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7052" y="3650215"/>
              <a:ext cx="1691631" cy="37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2" descr="BVI02 RGB 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47026" y="2605188"/>
              <a:ext cx="549212" cy="53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4" descr="cplogo_red-blac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77427" y="2605188"/>
              <a:ext cx="1655648" cy="5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t="21333" b="24380"/>
            <a:stretch>
              <a:fillRect/>
            </a:stretch>
          </p:blipFill>
          <p:spPr bwMode="auto">
            <a:xfrm>
              <a:off x="4590330" y="3236974"/>
              <a:ext cx="1048495" cy="40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12">
              <a:extLst>
                <a:ext uri="{28A0092B-C50C-407E-A947-70E740481C1C}">
                  <a14:useLocalDpi xmlns:a14="http://schemas.microsoft.com/office/drawing/2010/main" val="0"/>
                </a:ext>
              </a:extLst>
            </a:blip>
            <a:srcRect t="28841" b="37082"/>
            <a:stretch>
              <a:fillRect/>
            </a:stretch>
          </p:blipFill>
          <p:spPr bwMode="auto">
            <a:xfrm>
              <a:off x="5971703" y="3318193"/>
              <a:ext cx="1079849" cy="34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9135" y="2605188"/>
              <a:ext cx="1248209" cy="5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0355" y="4078972"/>
              <a:ext cx="654380" cy="6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94526" y="4162601"/>
              <a:ext cx="1348066" cy="56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5241" y="3185759"/>
              <a:ext cx="1435440" cy="41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4788" y="3592159"/>
              <a:ext cx="1241009" cy="27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19950" y="2862807"/>
              <a:ext cx="1048495" cy="48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9"/>
            <p:cNvSpPr txBox="1">
              <a:spLocks noChangeArrowheads="1"/>
            </p:cNvSpPr>
            <p:nvPr/>
          </p:nvSpPr>
          <p:spPr bwMode="auto">
            <a:xfrm>
              <a:off x="2755285" y="2140730"/>
              <a:ext cx="184150" cy="6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2"/>
                  </a:solidFill>
                  <a:latin typeface="Verdana" pitchFamily="34" charset="0"/>
                  <a:cs typeface="Arial" charset="0"/>
                </a:defRPr>
              </a:lvl1pPr>
              <a:lvl2pPr marL="742950" indent="-285750" eaLnBrk="0" hangingPunct="0">
                <a:defRPr sz="2800" b="1">
                  <a:solidFill>
                    <a:schemeClr val="tx2"/>
                  </a:solidFill>
                  <a:latin typeface="Verdana" pitchFamily="34" charset="0"/>
                  <a:cs typeface="Arial" charset="0"/>
                </a:defRPr>
              </a:lvl2pPr>
              <a:lvl3pPr marL="1143000" indent="-228600" eaLnBrk="0" hangingPunct="0">
                <a:defRPr sz="2800" b="1">
                  <a:solidFill>
                    <a:schemeClr val="tx2"/>
                  </a:solidFill>
                  <a:latin typeface="Verdana" pitchFamily="34" charset="0"/>
                  <a:cs typeface="Arial" charset="0"/>
                </a:defRPr>
              </a:lvl3pPr>
              <a:lvl4pPr marL="1600200" indent="-228600" eaLnBrk="0" hangingPunct="0">
                <a:defRPr sz="2800" b="1">
                  <a:solidFill>
                    <a:schemeClr val="tx2"/>
                  </a:solidFill>
                  <a:latin typeface="Verdana" pitchFamily="34" charset="0"/>
                  <a:cs typeface="Arial" charset="0"/>
                </a:defRPr>
              </a:lvl4pPr>
              <a:lvl5pPr marL="2057400" indent="-228600" eaLnBrk="0" hangingPunct="0">
                <a:defRPr sz="2800" b="1">
                  <a:solidFill>
                    <a:schemeClr val="tx2"/>
                  </a:solidFill>
                  <a:latin typeface="Verdana" pitchFamily="34" charset="0"/>
                  <a:cs typeface="Arial" charset="0"/>
                </a:defRPr>
              </a:lvl5pPr>
              <a:lvl6pPr marL="2514600" indent="-228600" eaLnBrk="0" fontAlgn="base" hangingPunct="0">
                <a:spcBef>
                  <a:spcPct val="0"/>
                </a:spcBef>
                <a:spcAft>
                  <a:spcPct val="0"/>
                </a:spcAft>
                <a:defRPr sz="2800" b="1">
                  <a:solidFill>
                    <a:schemeClr val="tx2"/>
                  </a:solidFill>
                  <a:latin typeface="Verdana" pitchFamily="34" charset="0"/>
                  <a:cs typeface="Arial" charset="0"/>
                </a:defRPr>
              </a:lvl6pPr>
              <a:lvl7pPr marL="2971800" indent="-228600" eaLnBrk="0" fontAlgn="base" hangingPunct="0">
                <a:spcBef>
                  <a:spcPct val="0"/>
                </a:spcBef>
                <a:spcAft>
                  <a:spcPct val="0"/>
                </a:spcAft>
                <a:defRPr sz="2800" b="1">
                  <a:solidFill>
                    <a:schemeClr val="tx2"/>
                  </a:solidFill>
                  <a:latin typeface="Verdana" pitchFamily="34" charset="0"/>
                  <a:cs typeface="Arial" charset="0"/>
                </a:defRPr>
              </a:lvl7pPr>
              <a:lvl8pPr marL="3429000" indent="-228600" eaLnBrk="0" fontAlgn="base" hangingPunct="0">
                <a:spcBef>
                  <a:spcPct val="0"/>
                </a:spcBef>
                <a:spcAft>
                  <a:spcPct val="0"/>
                </a:spcAft>
                <a:defRPr sz="2800" b="1">
                  <a:solidFill>
                    <a:schemeClr val="tx2"/>
                  </a:solidFill>
                  <a:latin typeface="Verdana" pitchFamily="34" charset="0"/>
                  <a:cs typeface="Arial" charset="0"/>
                </a:defRPr>
              </a:lvl8pPr>
              <a:lvl9pPr marL="3886200" indent="-228600" eaLnBrk="0" fontAlgn="base" hangingPunct="0">
                <a:spcBef>
                  <a:spcPct val="0"/>
                </a:spcBef>
                <a:spcAft>
                  <a:spcPct val="0"/>
                </a:spcAft>
                <a:defRPr sz="2800" b="1">
                  <a:solidFill>
                    <a:schemeClr val="tx2"/>
                  </a:solidFill>
                  <a:latin typeface="Verdana" pitchFamily="34" charset="0"/>
                  <a:cs typeface="Arial" charset="0"/>
                </a:defRPr>
              </a:lvl9pPr>
            </a:lstStyle>
            <a:p>
              <a:pPr eaLnBrk="1" hangingPunct="1"/>
              <a:endParaRPr lang="en-US" sz="2400">
                <a:solidFill>
                  <a:schemeClr val="tx1"/>
                </a:solidFill>
              </a:endParaRPr>
            </a:p>
          </p:txBody>
        </p:sp>
      </p:grpSp>
    </p:spTree>
    <p:extLst>
      <p:ext uri="{BB962C8B-B14F-4D97-AF65-F5344CB8AC3E}">
        <p14:creationId xmlns:p14="http://schemas.microsoft.com/office/powerpoint/2010/main" val="27432211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87" descr="the_great_wave_off_kanagawa_wp_by_painfullyxuncool.jpg"/>
          <p:cNvPicPr>
            <a:picLocks noChangeAspect="1"/>
          </p:cNvPicPr>
          <p:nvPr/>
        </p:nvPicPr>
        <p:blipFill>
          <a:blip r:embed="rId3">
            <a:alphaModFix amt="18000"/>
            <a:extLst>
              <a:ext uri="{28A0092B-C50C-407E-A947-70E740481C1C}">
                <a14:useLocalDpi xmlns:a14="http://schemas.microsoft.com/office/drawing/2010/main" val="0"/>
              </a:ext>
            </a:extLst>
          </a:blip>
          <a:srcRect/>
          <a:stretch>
            <a:fillRect/>
          </a:stretch>
        </p:blipFill>
        <p:spPr bwMode="auto">
          <a:xfrm>
            <a:off x="1582738" y="855663"/>
            <a:ext cx="6284912" cy="4951412"/>
          </a:xfrm>
          <a:prstGeom prst="rect">
            <a:avLst/>
          </a:prstGeom>
          <a:noFill/>
          <a:ln>
            <a:noFill/>
          </a:ln>
          <a:extLst>
            <a:ext uri="{909E8E84-426E-40dd-AFC4-6F175D3DCCD1}">
              <a14:hiddenFill xmlns:a14="http://schemas.microsoft.com/office/drawing/2010/main">
                <a:solidFill>
                  <a:srgbClr val="FFFFFF">
                    <a:alpha val="1799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4"/>
          <p:cNvSpPr>
            <a:spLocks noChangeArrowheads="1"/>
          </p:cNvSpPr>
          <p:nvPr/>
        </p:nvSpPr>
        <p:spPr bwMode="auto">
          <a:xfrm>
            <a:off x="449263" y="31750"/>
            <a:ext cx="82296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4400" fontAlgn="base">
              <a:spcBef>
                <a:spcPct val="0"/>
              </a:spcBef>
              <a:spcAft>
                <a:spcPct val="0"/>
              </a:spcAft>
            </a:pPr>
            <a:r>
              <a:rPr lang="en-US" sz="4400">
                <a:solidFill>
                  <a:srgbClr val="000000"/>
                </a:solidFill>
                <a:latin typeface="Calibri" charset="0"/>
                <a:ea typeface="ＭＳ Ｐゴシック" charset="0"/>
                <a:cs typeface="Calibri" charset="0"/>
              </a:rPr>
              <a:t>Sequencing Innovation</a:t>
            </a:r>
          </a:p>
        </p:txBody>
      </p:sp>
      <p:sp>
        <p:nvSpPr>
          <p:cNvPr id="88067" name="Slide Number Placeholder 70"/>
          <p:cNvSpPr>
            <a:spLocks noGrp="1"/>
          </p:cNvSpPr>
          <p:nvPr>
            <p:ph type="sldNum" sz="quarter" idx="12"/>
          </p:nvPr>
        </p:nvSpPr>
        <p:spPr>
          <a:xfrm>
            <a:off x="6553200" y="637222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711F326E-3257-CC44-824D-11D4660076E6}" type="slidenum">
              <a:rPr lang="en-US" sz="1400" b="0">
                <a:solidFill>
                  <a:srgbClr val="000000"/>
                </a:solidFill>
                <a:latin typeface="Calibri" charset="0"/>
                <a:cs typeface="Calibri" charset="0"/>
              </a:rPr>
              <a:pPr/>
              <a:t>6</a:t>
            </a:fld>
            <a:endParaRPr lang="en-US" sz="1400" b="0">
              <a:solidFill>
                <a:srgbClr val="000000"/>
              </a:solidFill>
              <a:latin typeface="Calibri" charset="0"/>
              <a:cs typeface="Calibri" charset="0"/>
            </a:endParaRPr>
          </a:p>
        </p:txBody>
      </p:sp>
      <p:cxnSp>
        <p:nvCxnSpPr>
          <p:cNvPr id="88068" name="Straight Connector 86"/>
          <p:cNvCxnSpPr>
            <a:cxnSpLocks noChangeShapeType="1"/>
          </p:cNvCxnSpPr>
          <p:nvPr/>
        </p:nvCxnSpPr>
        <p:spPr bwMode="auto">
          <a:xfrm>
            <a:off x="1573213" y="5815013"/>
            <a:ext cx="63087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8069" name="Straight Connector 99"/>
          <p:cNvCxnSpPr>
            <a:cxnSpLocks noChangeShapeType="1"/>
          </p:cNvCxnSpPr>
          <p:nvPr/>
        </p:nvCxnSpPr>
        <p:spPr bwMode="auto">
          <a:xfrm rot="5400000">
            <a:off x="-912019" y="3344069"/>
            <a:ext cx="4962525"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88070" name="TextBox 92"/>
          <p:cNvSpPr txBox="1">
            <a:spLocks noChangeArrowheads="1"/>
          </p:cNvSpPr>
          <p:nvPr/>
        </p:nvSpPr>
        <p:spPr bwMode="auto">
          <a:xfrm>
            <a:off x="908050" y="5510213"/>
            <a:ext cx="5873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a:t>
            </a:r>
          </a:p>
        </p:txBody>
      </p:sp>
      <p:sp>
        <p:nvSpPr>
          <p:cNvPr id="88071" name="TextBox 28"/>
          <p:cNvSpPr txBox="1">
            <a:spLocks noChangeArrowheads="1"/>
          </p:cNvSpPr>
          <p:nvPr/>
        </p:nvSpPr>
        <p:spPr bwMode="auto">
          <a:xfrm>
            <a:off x="317500" y="725488"/>
            <a:ext cx="1177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1,000,000,000</a:t>
            </a:r>
          </a:p>
        </p:txBody>
      </p:sp>
      <p:sp>
        <p:nvSpPr>
          <p:cNvPr id="88072" name="TextBox 39"/>
          <p:cNvSpPr txBox="1">
            <a:spLocks noChangeArrowheads="1"/>
          </p:cNvSpPr>
          <p:nvPr/>
        </p:nvSpPr>
        <p:spPr bwMode="auto">
          <a:xfrm>
            <a:off x="635000" y="2516188"/>
            <a:ext cx="8604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1,000,000</a:t>
            </a:r>
          </a:p>
        </p:txBody>
      </p:sp>
      <p:sp>
        <p:nvSpPr>
          <p:cNvPr id="88073" name="TextBox 76"/>
          <p:cNvSpPr txBox="1">
            <a:spLocks noChangeArrowheads="1"/>
          </p:cNvSpPr>
          <p:nvPr/>
        </p:nvSpPr>
        <p:spPr bwMode="auto">
          <a:xfrm>
            <a:off x="800100" y="4308475"/>
            <a:ext cx="695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a:t>
            </a:r>
          </a:p>
        </p:txBody>
      </p:sp>
      <p:sp>
        <p:nvSpPr>
          <p:cNvPr id="88074" name="TextBox 89"/>
          <p:cNvSpPr txBox="1">
            <a:spLocks noChangeArrowheads="1"/>
          </p:cNvSpPr>
          <p:nvPr/>
        </p:nvSpPr>
        <p:spPr bwMode="auto">
          <a:xfrm>
            <a:off x="908050" y="4905375"/>
            <a:ext cx="5873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a:t>
            </a:r>
          </a:p>
        </p:txBody>
      </p:sp>
      <p:sp>
        <p:nvSpPr>
          <p:cNvPr id="88075" name="TextBox 139"/>
          <p:cNvSpPr txBox="1">
            <a:spLocks noChangeArrowheads="1"/>
          </p:cNvSpPr>
          <p:nvPr/>
        </p:nvSpPr>
        <p:spPr bwMode="auto">
          <a:xfrm>
            <a:off x="2635250" y="5915025"/>
            <a:ext cx="5508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sz="1200" b="0">
                <a:solidFill>
                  <a:srgbClr val="000000"/>
                </a:solidFill>
                <a:latin typeface="Calibri" charset="0"/>
                <a:cs typeface="Calibri" charset="0"/>
              </a:rPr>
              <a:t>1980</a:t>
            </a:r>
          </a:p>
        </p:txBody>
      </p:sp>
      <p:sp>
        <p:nvSpPr>
          <p:cNvPr id="88076" name="TextBox 139"/>
          <p:cNvSpPr txBox="1">
            <a:spLocks noChangeArrowheads="1"/>
          </p:cNvSpPr>
          <p:nvPr/>
        </p:nvSpPr>
        <p:spPr bwMode="auto">
          <a:xfrm>
            <a:off x="3852863" y="5915025"/>
            <a:ext cx="5524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sz="1200" b="0">
                <a:solidFill>
                  <a:srgbClr val="000000"/>
                </a:solidFill>
                <a:latin typeface="Calibri" charset="0"/>
                <a:cs typeface="Calibri" charset="0"/>
              </a:rPr>
              <a:t>1990</a:t>
            </a:r>
          </a:p>
        </p:txBody>
      </p:sp>
      <p:sp>
        <p:nvSpPr>
          <p:cNvPr id="88077" name="TextBox 139"/>
          <p:cNvSpPr txBox="1">
            <a:spLocks noChangeArrowheads="1"/>
          </p:cNvSpPr>
          <p:nvPr/>
        </p:nvSpPr>
        <p:spPr bwMode="auto">
          <a:xfrm>
            <a:off x="5051425" y="5915025"/>
            <a:ext cx="5508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sz="1200" b="0">
                <a:solidFill>
                  <a:srgbClr val="000000"/>
                </a:solidFill>
                <a:latin typeface="Calibri" charset="0"/>
                <a:cs typeface="Calibri" charset="0"/>
              </a:rPr>
              <a:t>2000</a:t>
            </a:r>
          </a:p>
        </p:txBody>
      </p:sp>
      <p:sp>
        <p:nvSpPr>
          <p:cNvPr id="88078" name="TextBox 139"/>
          <p:cNvSpPr txBox="1">
            <a:spLocks noChangeArrowheads="1"/>
          </p:cNvSpPr>
          <p:nvPr/>
        </p:nvSpPr>
        <p:spPr bwMode="auto">
          <a:xfrm>
            <a:off x="6259513" y="5915025"/>
            <a:ext cx="5524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defTabSz="914400" eaLnBrk="0" fontAlgn="base" hangingPunct="0">
              <a:spcBef>
                <a:spcPct val="0"/>
              </a:spcBef>
              <a:spcAft>
                <a:spcPct val="0"/>
              </a:spcAft>
            </a:pPr>
            <a:r>
              <a:rPr lang="en-US" sz="1200" b="0">
                <a:solidFill>
                  <a:srgbClr val="000000"/>
                </a:solidFill>
                <a:latin typeface="Calibri" charset="0"/>
                <a:cs typeface="Calibri" charset="0"/>
              </a:rPr>
              <a:t>2010</a:t>
            </a:r>
          </a:p>
        </p:txBody>
      </p:sp>
      <p:sp>
        <p:nvSpPr>
          <p:cNvPr id="88079" name="Rectangle 191"/>
          <p:cNvSpPr>
            <a:spLocks noChangeArrowheads="1"/>
          </p:cNvSpPr>
          <p:nvPr/>
        </p:nvSpPr>
        <p:spPr bwMode="auto">
          <a:xfrm rot="-5400000">
            <a:off x="-1920081" y="3450431"/>
            <a:ext cx="441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US" sz="1600">
                <a:solidFill>
                  <a:srgbClr val="000000"/>
                </a:solidFill>
                <a:latin typeface="Calibri" charset="0"/>
                <a:ea typeface="ＭＳ Ｐゴシック" charset="0"/>
                <a:cs typeface="Calibri" charset="0"/>
              </a:rPr>
              <a:t>Kilobasess per day per machine</a:t>
            </a:r>
          </a:p>
        </p:txBody>
      </p:sp>
      <p:grpSp>
        <p:nvGrpSpPr>
          <p:cNvPr id="88080" name="Group 24"/>
          <p:cNvGrpSpPr>
            <a:grpSpLocks/>
          </p:cNvGrpSpPr>
          <p:nvPr/>
        </p:nvGrpSpPr>
        <p:grpSpPr bwMode="auto">
          <a:xfrm>
            <a:off x="1460500" y="876300"/>
            <a:ext cx="101600" cy="4813300"/>
            <a:chOff x="1460500" y="787400"/>
            <a:chExt cx="101600" cy="4813300"/>
          </a:xfrm>
        </p:grpSpPr>
        <p:cxnSp>
          <p:nvCxnSpPr>
            <p:cNvPr id="23" name="Straight Connector 22"/>
            <p:cNvCxnSpPr/>
            <p:nvPr/>
          </p:nvCxnSpPr>
          <p:spPr>
            <a:xfrm>
              <a:off x="1460500" y="5600700"/>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460500" y="4999038"/>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460500" y="4397375"/>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460500" y="3795713"/>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460500" y="3194050"/>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460500" y="2592388"/>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1460500" y="1990725"/>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1460500" y="1389063"/>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460500" y="787400"/>
              <a:ext cx="101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8081" name="TextBox 28"/>
          <p:cNvSpPr txBox="1">
            <a:spLocks noChangeArrowheads="1"/>
          </p:cNvSpPr>
          <p:nvPr/>
        </p:nvSpPr>
        <p:spPr bwMode="auto">
          <a:xfrm>
            <a:off x="317500" y="1322388"/>
            <a:ext cx="1177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100,000,000</a:t>
            </a:r>
          </a:p>
        </p:txBody>
      </p:sp>
      <p:sp>
        <p:nvSpPr>
          <p:cNvPr id="88082" name="TextBox 28"/>
          <p:cNvSpPr txBox="1">
            <a:spLocks noChangeArrowheads="1"/>
          </p:cNvSpPr>
          <p:nvPr/>
        </p:nvSpPr>
        <p:spPr bwMode="auto">
          <a:xfrm>
            <a:off x="317500" y="1919288"/>
            <a:ext cx="1177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10,000,000</a:t>
            </a:r>
          </a:p>
        </p:txBody>
      </p:sp>
      <p:sp>
        <p:nvSpPr>
          <p:cNvPr id="88083" name="TextBox 39"/>
          <p:cNvSpPr txBox="1">
            <a:spLocks noChangeArrowheads="1"/>
          </p:cNvSpPr>
          <p:nvPr/>
        </p:nvSpPr>
        <p:spPr bwMode="auto">
          <a:xfrm>
            <a:off x="635000" y="3113088"/>
            <a:ext cx="8604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100,000</a:t>
            </a:r>
          </a:p>
        </p:txBody>
      </p:sp>
      <p:sp>
        <p:nvSpPr>
          <p:cNvPr id="88084" name="TextBox 39"/>
          <p:cNvSpPr txBox="1">
            <a:spLocks noChangeArrowheads="1"/>
          </p:cNvSpPr>
          <p:nvPr/>
        </p:nvSpPr>
        <p:spPr bwMode="auto">
          <a:xfrm>
            <a:off x="635000" y="3709988"/>
            <a:ext cx="8604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r" defTabSz="914400" eaLnBrk="0" fontAlgn="base" hangingPunct="0">
              <a:spcBef>
                <a:spcPct val="0"/>
              </a:spcBef>
              <a:spcAft>
                <a:spcPct val="0"/>
              </a:spcAft>
            </a:pPr>
            <a:r>
              <a:rPr lang="en-US" sz="1200" b="0">
                <a:solidFill>
                  <a:srgbClr val="000000"/>
                </a:solidFill>
                <a:latin typeface="Calibri" charset="0"/>
                <a:cs typeface="Calibri" charset="0"/>
              </a:rPr>
              <a:t>10,000</a:t>
            </a:r>
          </a:p>
        </p:txBody>
      </p:sp>
      <p:cxnSp>
        <p:nvCxnSpPr>
          <p:cNvPr id="114" name="Straight Connector 113"/>
          <p:cNvCxnSpPr/>
          <p:nvPr/>
        </p:nvCxnSpPr>
        <p:spPr>
          <a:xfrm rot="5400000" flipH="1">
            <a:off x="2257425"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rot="5400000" flipH="1">
            <a:off x="2865438"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rot="5400000" flipH="1">
            <a:off x="3471863"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rot="5400000" flipH="1">
            <a:off x="4079875"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flipH="1">
            <a:off x="4687888"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flipH="1">
            <a:off x="5295900"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rot="5400000" flipH="1">
            <a:off x="5902325"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rot="5400000" flipH="1">
            <a:off x="6510338"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rot="5400000" flipH="1">
            <a:off x="7118350" y="5873750"/>
            <a:ext cx="1016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8094" name="Oval 101"/>
          <p:cNvSpPr>
            <a:spLocks noChangeArrowheads="1"/>
          </p:cNvSpPr>
          <p:nvPr/>
        </p:nvSpPr>
        <p:spPr bwMode="auto">
          <a:xfrm rot="10800000">
            <a:off x="5751513" y="2014538"/>
            <a:ext cx="180975" cy="179387"/>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sp>
        <p:nvSpPr>
          <p:cNvPr id="88095" name="Oval 102"/>
          <p:cNvSpPr>
            <a:spLocks noChangeArrowheads="1"/>
          </p:cNvSpPr>
          <p:nvPr/>
        </p:nvSpPr>
        <p:spPr bwMode="auto">
          <a:xfrm rot="10800000">
            <a:off x="4968875" y="4518025"/>
            <a:ext cx="180975" cy="180975"/>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sp>
        <p:nvSpPr>
          <p:cNvPr id="88096" name="Oval 106"/>
          <p:cNvSpPr>
            <a:spLocks noChangeArrowheads="1"/>
          </p:cNvSpPr>
          <p:nvPr/>
        </p:nvSpPr>
        <p:spPr bwMode="auto">
          <a:xfrm rot="10800000">
            <a:off x="2211388" y="5429250"/>
            <a:ext cx="180975" cy="180975"/>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sp>
        <p:nvSpPr>
          <p:cNvPr id="88097" name="Oval 102"/>
          <p:cNvSpPr>
            <a:spLocks noChangeArrowheads="1"/>
          </p:cNvSpPr>
          <p:nvPr/>
        </p:nvSpPr>
        <p:spPr bwMode="auto">
          <a:xfrm rot="10800000">
            <a:off x="5540375" y="3044825"/>
            <a:ext cx="180975" cy="180975"/>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sp>
        <p:nvSpPr>
          <p:cNvPr id="88098" name="Oval 101"/>
          <p:cNvSpPr>
            <a:spLocks noChangeArrowheads="1"/>
          </p:cNvSpPr>
          <p:nvPr/>
        </p:nvSpPr>
        <p:spPr bwMode="auto">
          <a:xfrm rot="10800000">
            <a:off x="6056313" y="846138"/>
            <a:ext cx="180975" cy="179387"/>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cxnSp>
        <p:nvCxnSpPr>
          <p:cNvPr id="88099" name="Straight Connector 115"/>
          <p:cNvCxnSpPr>
            <a:cxnSpLocks noChangeShapeType="1"/>
            <a:stCxn id="88094" idx="0"/>
          </p:cNvCxnSpPr>
          <p:nvPr/>
        </p:nvCxnSpPr>
        <p:spPr bwMode="auto">
          <a:xfrm flipH="1">
            <a:off x="5656263" y="2193925"/>
            <a:ext cx="185737" cy="852488"/>
          </a:xfrm>
          <a:prstGeom prst="line">
            <a:avLst/>
          </a:prstGeom>
          <a:noFill/>
          <a:ln w="38100">
            <a:solidFill>
              <a:srgbClr val="8279DD"/>
            </a:solidFill>
            <a:round/>
            <a:headEnd/>
            <a:tailEnd/>
          </a:ln>
          <a:extLst>
            <a:ext uri="{909E8E84-426E-40dd-AFC4-6F175D3DCCD1}">
              <a14:hiddenFill xmlns:a14="http://schemas.microsoft.com/office/drawing/2010/main">
                <a:noFill/>
              </a14:hiddenFill>
            </a:ext>
          </a:extLst>
        </p:spPr>
      </p:cxnSp>
      <p:cxnSp>
        <p:nvCxnSpPr>
          <p:cNvPr id="88100" name="Straight Connector 115"/>
          <p:cNvCxnSpPr>
            <a:cxnSpLocks noChangeShapeType="1"/>
          </p:cNvCxnSpPr>
          <p:nvPr/>
        </p:nvCxnSpPr>
        <p:spPr bwMode="auto">
          <a:xfrm flipH="1">
            <a:off x="5867400" y="1038225"/>
            <a:ext cx="266700" cy="1001713"/>
          </a:xfrm>
          <a:prstGeom prst="line">
            <a:avLst/>
          </a:prstGeom>
          <a:noFill/>
          <a:ln w="38100">
            <a:solidFill>
              <a:srgbClr val="8279DD"/>
            </a:solidFill>
            <a:round/>
            <a:headEnd/>
            <a:tailEnd/>
          </a:ln>
          <a:extLst>
            <a:ext uri="{909E8E84-426E-40dd-AFC4-6F175D3DCCD1}">
              <a14:hiddenFill xmlns:a14="http://schemas.microsoft.com/office/drawing/2010/main">
                <a:noFill/>
              </a14:hiddenFill>
            </a:ext>
          </a:extLst>
        </p:spPr>
      </p:cxnSp>
      <p:sp>
        <p:nvSpPr>
          <p:cNvPr id="88101" name="TextBox 89"/>
          <p:cNvSpPr txBox="1">
            <a:spLocks noChangeArrowheads="1"/>
          </p:cNvSpPr>
          <p:nvPr/>
        </p:nvSpPr>
        <p:spPr bwMode="auto">
          <a:xfrm>
            <a:off x="1847850" y="4410075"/>
            <a:ext cx="882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Manual</a:t>
            </a:r>
          </a:p>
          <a:p>
            <a:pPr algn="ctr" defTabSz="914400" eaLnBrk="0" fontAlgn="base" hangingPunct="0">
              <a:spcBef>
                <a:spcPct val="0"/>
              </a:spcBef>
              <a:spcAft>
                <a:spcPct val="0"/>
              </a:spcAft>
            </a:pPr>
            <a:r>
              <a:rPr lang="en-US" sz="1200" b="0">
                <a:solidFill>
                  <a:srgbClr val="000000"/>
                </a:solidFill>
                <a:latin typeface="Calibri" charset="0"/>
                <a:cs typeface="Calibri" charset="0"/>
              </a:rPr>
              <a:t>slab gel</a:t>
            </a:r>
          </a:p>
        </p:txBody>
      </p:sp>
      <p:sp>
        <p:nvSpPr>
          <p:cNvPr id="88102" name="TextBox 89"/>
          <p:cNvSpPr txBox="1">
            <a:spLocks noChangeArrowheads="1"/>
          </p:cNvSpPr>
          <p:nvPr/>
        </p:nvSpPr>
        <p:spPr bwMode="auto">
          <a:xfrm>
            <a:off x="6489700" y="4384675"/>
            <a:ext cx="137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First-generation</a:t>
            </a:r>
          </a:p>
          <a:p>
            <a:pPr algn="ctr" defTabSz="914400" eaLnBrk="0" fontAlgn="base" hangingPunct="0">
              <a:spcBef>
                <a:spcPct val="0"/>
              </a:spcBef>
              <a:spcAft>
                <a:spcPct val="0"/>
              </a:spcAft>
            </a:pPr>
            <a:r>
              <a:rPr lang="en-US" sz="1200" b="0">
                <a:solidFill>
                  <a:srgbClr val="000000"/>
                </a:solidFill>
                <a:latin typeface="Calibri" charset="0"/>
                <a:cs typeface="Calibri" charset="0"/>
              </a:rPr>
              <a:t>capillary</a:t>
            </a:r>
          </a:p>
        </p:txBody>
      </p:sp>
      <p:sp>
        <p:nvSpPr>
          <p:cNvPr id="88103" name="Oval 60"/>
          <p:cNvSpPr>
            <a:spLocks noChangeArrowheads="1"/>
          </p:cNvSpPr>
          <p:nvPr/>
        </p:nvSpPr>
        <p:spPr bwMode="auto">
          <a:xfrm rot="10800000">
            <a:off x="4194175" y="4787900"/>
            <a:ext cx="265113" cy="266700"/>
          </a:xfrm>
          <a:prstGeom prst="ellipse">
            <a:avLst/>
          </a:prstGeom>
          <a:solidFill>
            <a:schemeClr val="tx1"/>
          </a:solidFill>
          <a:ln w="38100">
            <a:solidFill>
              <a:srgbClr val="FFFFFF"/>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sp>
        <p:nvSpPr>
          <p:cNvPr id="88104" name="Oval 105"/>
          <p:cNvSpPr>
            <a:spLocks noChangeArrowheads="1"/>
          </p:cNvSpPr>
          <p:nvPr/>
        </p:nvSpPr>
        <p:spPr bwMode="auto">
          <a:xfrm rot="10800000">
            <a:off x="4233863" y="4832350"/>
            <a:ext cx="182562" cy="180975"/>
          </a:xfrm>
          <a:prstGeom prst="ellipse">
            <a:avLst/>
          </a:prstGeom>
          <a:solidFill>
            <a:srgbClr val="000090"/>
          </a:solidFill>
          <a:ln w="38100">
            <a:solidFill>
              <a:srgbClr val="8279DD"/>
            </a:solidFill>
            <a:round/>
            <a:headEnd/>
            <a:tailEnd/>
          </a:ln>
        </p:spPr>
        <p:txBody>
          <a:bodyPr/>
          <a:lstStyle/>
          <a:p>
            <a:pPr defTabSz="914400" eaLnBrk="0" fontAlgn="base" hangingPunct="0">
              <a:spcBef>
                <a:spcPct val="0"/>
              </a:spcBef>
              <a:spcAft>
                <a:spcPct val="0"/>
              </a:spcAft>
            </a:pPr>
            <a:endParaRPr lang="en-US" sz="1000" b="1">
              <a:solidFill>
                <a:srgbClr val="000000"/>
              </a:solidFill>
              <a:latin typeface="Calibri" charset="0"/>
              <a:ea typeface="ＭＳ Ｐゴシック" charset="0"/>
              <a:cs typeface="Calibri" charset="0"/>
            </a:endParaRPr>
          </a:p>
        </p:txBody>
      </p:sp>
      <p:cxnSp>
        <p:nvCxnSpPr>
          <p:cNvPr id="88105" name="Straight Connector 115"/>
          <p:cNvCxnSpPr>
            <a:cxnSpLocks noChangeShapeType="1"/>
            <a:stCxn id="88104" idx="7"/>
          </p:cNvCxnSpPr>
          <p:nvPr/>
        </p:nvCxnSpPr>
        <p:spPr bwMode="auto">
          <a:xfrm flipH="1">
            <a:off x="2392363" y="4986338"/>
            <a:ext cx="1868487" cy="485775"/>
          </a:xfrm>
          <a:prstGeom prst="line">
            <a:avLst/>
          </a:prstGeom>
          <a:noFill/>
          <a:ln w="38100">
            <a:solidFill>
              <a:srgbClr val="8279DD"/>
            </a:solidFill>
            <a:round/>
            <a:headEnd/>
            <a:tailEnd/>
          </a:ln>
          <a:extLst>
            <a:ext uri="{909E8E84-426E-40dd-AFC4-6F175D3DCCD1}">
              <a14:hiddenFill xmlns:a14="http://schemas.microsoft.com/office/drawing/2010/main">
                <a:noFill/>
              </a14:hiddenFill>
            </a:ext>
          </a:extLst>
        </p:spPr>
      </p:cxnSp>
      <p:cxnSp>
        <p:nvCxnSpPr>
          <p:cNvPr id="88106" name="Straight Connector 123"/>
          <p:cNvCxnSpPr>
            <a:cxnSpLocks noChangeShapeType="1"/>
          </p:cNvCxnSpPr>
          <p:nvPr/>
        </p:nvCxnSpPr>
        <p:spPr bwMode="auto">
          <a:xfrm flipH="1">
            <a:off x="4416425" y="4659313"/>
            <a:ext cx="577850" cy="250825"/>
          </a:xfrm>
          <a:prstGeom prst="line">
            <a:avLst/>
          </a:prstGeom>
          <a:noFill/>
          <a:ln w="38100">
            <a:solidFill>
              <a:srgbClr val="8279DD"/>
            </a:solidFill>
            <a:round/>
            <a:headEnd/>
            <a:tailEnd/>
          </a:ln>
          <a:extLst>
            <a:ext uri="{909E8E84-426E-40dd-AFC4-6F175D3DCCD1}">
              <a14:hiddenFill xmlns:a14="http://schemas.microsoft.com/office/drawing/2010/main">
                <a:noFill/>
              </a14:hiddenFill>
            </a:ext>
          </a:extLst>
        </p:spPr>
      </p:cxnSp>
      <p:cxnSp>
        <p:nvCxnSpPr>
          <p:cNvPr id="88107" name="Straight Connector 123"/>
          <p:cNvCxnSpPr>
            <a:cxnSpLocks noChangeShapeType="1"/>
          </p:cNvCxnSpPr>
          <p:nvPr/>
        </p:nvCxnSpPr>
        <p:spPr bwMode="auto">
          <a:xfrm flipH="1">
            <a:off x="5110163" y="3225800"/>
            <a:ext cx="508000" cy="1319213"/>
          </a:xfrm>
          <a:prstGeom prst="line">
            <a:avLst/>
          </a:prstGeom>
          <a:noFill/>
          <a:ln w="38100">
            <a:solidFill>
              <a:srgbClr val="8279DD"/>
            </a:solidFill>
            <a:round/>
            <a:headEnd/>
            <a:tailEnd/>
          </a:ln>
          <a:extLst>
            <a:ext uri="{909E8E84-426E-40dd-AFC4-6F175D3DCCD1}">
              <a14:hiddenFill xmlns:a14="http://schemas.microsoft.com/office/drawing/2010/main">
                <a:noFill/>
              </a14:hiddenFill>
            </a:ext>
          </a:extLst>
        </p:spPr>
      </p:cxnSp>
      <p:sp>
        <p:nvSpPr>
          <p:cNvPr id="88108" name="TextBox 89"/>
          <p:cNvSpPr txBox="1">
            <a:spLocks noChangeArrowheads="1"/>
          </p:cNvSpPr>
          <p:nvPr/>
        </p:nvSpPr>
        <p:spPr bwMode="auto">
          <a:xfrm>
            <a:off x="3879850" y="3775075"/>
            <a:ext cx="882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Automatedslab gel</a:t>
            </a:r>
          </a:p>
        </p:txBody>
      </p:sp>
      <p:sp>
        <p:nvSpPr>
          <p:cNvPr id="88109" name="TextBox 89"/>
          <p:cNvSpPr txBox="1">
            <a:spLocks noChangeArrowheads="1"/>
          </p:cNvSpPr>
          <p:nvPr/>
        </p:nvSpPr>
        <p:spPr bwMode="auto">
          <a:xfrm>
            <a:off x="6489700" y="2924175"/>
            <a:ext cx="137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Second-generation</a:t>
            </a:r>
          </a:p>
          <a:p>
            <a:pPr algn="ctr" defTabSz="914400" eaLnBrk="0" fontAlgn="base" hangingPunct="0">
              <a:spcBef>
                <a:spcPct val="0"/>
              </a:spcBef>
              <a:spcAft>
                <a:spcPct val="0"/>
              </a:spcAft>
            </a:pPr>
            <a:r>
              <a:rPr lang="en-US" sz="1200" b="0">
                <a:solidFill>
                  <a:srgbClr val="000000"/>
                </a:solidFill>
                <a:latin typeface="Calibri" charset="0"/>
                <a:cs typeface="Calibri" charset="0"/>
              </a:rPr>
              <a:t>capillary</a:t>
            </a:r>
          </a:p>
        </p:txBody>
      </p:sp>
      <p:sp>
        <p:nvSpPr>
          <p:cNvPr id="88110" name="TextBox 89"/>
          <p:cNvSpPr txBox="1">
            <a:spLocks noChangeArrowheads="1"/>
          </p:cNvSpPr>
          <p:nvPr/>
        </p:nvSpPr>
        <p:spPr bwMode="auto">
          <a:xfrm>
            <a:off x="6489700" y="1882775"/>
            <a:ext cx="137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Microwell</a:t>
            </a:r>
          </a:p>
          <a:p>
            <a:pPr algn="ctr" defTabSz="914400" eaLnBrk="0" fontAlgn="base" hangingPunct="0">
              <a:spcBef>
                <a:spcPct val="0"/>
              </a:spcBef>
              <a:spcAft>
                <a:spcPct val="0"/>
              </a:spcAft>
            </a:pPr>
            <a:r>
              <a:rPr lang="en-US" sz="1200" b="0">
                <a:solidFill>
                  <a:srgbClr val="000000"/>
                </a:solidFill>
                <a:latin typeface="Calibri" charset="0"/>
                <a:cs typeface="Calibri" charset="0"/>
              </a:rPr>
              <a:t>pyrosequencing</a:t>
            </a:r>
          </a:p>
        </p:txBody>
      </p:sp>
      <p:sp>
        <p:nvSpPr>
          <p:cNvPr id="88111" name="TextBox 89"/>
          <p:cNvSpPr txBox="1">
            <a:spLocks noChangeArrowheads="1"/>
          </p:cNvSpPr>
          <p:nvPr/>
        </p:nvSpPr>
        <p:spPr bwMode="auto">
          <a:xfrm>
            <a:off x="6489700" y="714375"/>
            <a:ext cx="137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Short-read</a:t>
            </a:r>
          </a:p>
          <a:p>
            <a:pPr algn="ctr" defTabSz="914400" eaLnBrk="0" fontAlgn="base" hangingPunct="0">
              <a:spcBef>
                <a:spcPct val="0"/>
              </a:spcBef>
              <a:spcAft>
                <a:spcPct val="0"/>
              </a:spcAft>
            </a:pPr>
            <a:r>
              <a:rPr lang="en-US" sz="1200" b="0">
                <a:solidFill>
                  <a:srgbClr val="000000"/>
                </a:solidFill>
                <a:latin typeface="Calibri" charset="0"/>
                <a:cs typeface="Calibri" charset="0"/>
              </a:rPr>
              <a:t>sequencers</a:t>
            </a:r>
          </a:p>
        </p:txBody>
      </p:sp>
      <p:cxnSp>
        <p:nvCxnSpPr>
          <p:cNvPr id="88112" name="Straight Connector 54"/>
          <p:cNvCxnSpPr>
            <a:cxnSpLocks noChangeShapeType="1"/>
          </p:cNvCxnSpPr>
          <p:nvPr/>
        </p:nvCxnSpPr>
        <p:spPr bwMode="auto">
          <a:xfrm flipH="1" flipV="1">
            <a:off x="2289175" y="4867275"/>
            <a:ext cx="3175" cy="508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3" name="Straight Connector 54"/>
          <p:cNvCxnSpPr>
            <a:cxnSpLocks noChangeShapeType="1"/>
          </p:cNvCxnSpPr>
          <p:nvPr/>
        </p:nvCxnSpPr>
        <p:spPr bwMode="auto">
          <a:xfrm flipH="1" flipV="1">
            <a:off x="4321175" y="4257675"/>
            <a:ext cx="3175" cy="508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4" name="Straight Connector 54"/>
          <p:cNvCxnSpPr>
            <a:cxnSpLocks noChangeShapeType="1"/>
            <a:endCxn id="88102" idx="1"/>
          </p:cNvCxnSpPr>
          <p:nvPr/>
        </p:nvCxnSpPr>
        <p:spPr bwMode="auto">
          <a:xfrm flipV="1">
            <a:off x="5211763" y="4614863"/>
            <a:ext cx="1277937"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5" name="Straight Connector 54"/>
          <p:cNvCxnSpPr>
            <a:cxnSpLocks noChangeShapeType="1"/>
            <a:endCxn id="88109" idx="1"/>
          </p:cNvCxnSpPr>
          <p:nvPr/>
        </p:nvCxnSpPr>
        <p:spPr bwMode="auto">
          <a:xfrm flipV="1">
            <a:off x="5757863" y="3154363"/>
            <a:ext cx="7318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6" name="Straight Connector 54"/>
          <p:cNvCxnSpPr>
            <a:cxnSpLocks noChangeShapeType="1"/>
            <a:endCxn id="88110" idx="1"/>
          </p:cNvCxnSpPr>
          <p:nvPr/>
        </p:nvCxnSpPr>
        <p:spPr bwMode="auto">
          <a:xfrm flipV="1">
            <a:off x="5961063" y="2112963"/>
            <a:ext cx="5286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7" name="Straight Connector 54"/>
          <p:cNvCxnSpPr>
            <a:cxnSpLocks noChangeShapeType="1"/>
          </p:cNvCxnSpPr>
          <p:nvPr/>
        </p:nvCxnSpPr>
        <p:spPr bwMode="auto">
          <a:xfrm flipV="1">
            <a:off x="4475163" y="4940300"/>
            <a:ext cx="2027237" cy="174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8" name="Straight Connector 54"/>
          <p:cNvCxnSpPr>
            <a:cxnSpLocks noChangeShapeType="1"/>
          </p:cNvCxnSpPr>
          <p:nvPr/>
        </p:nvCxnSpPr>
        <p:spPr bwMode="auto">
          <a:xfrm flipV="1">
            <a:off x="2354263" y="5505450"/>
            <a:ext cx="4135437" cy="365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119" name="Straight Connector 54"/>
          <p:cNvCxnSpPr>
            <a:cxnSpLocks noChangeShapeType="1"/>
            <a:endCxn id="88111" idx="1"/>
          </p:cNvCxnSpPr>
          <p:nvPr/>
        </p:nvCxnSpPr>
        <p:spPr bwMode="auto">
          <a:xfrm flipV="1">
            <a:off x="6265863" y="944563"/>
            <a:ext cx="22383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88120" name="Rectangle 190"/>
          <p:cNvSpPr>
            <a:spLocks noChangeArrowheads="1"/>
          </p:cNvSpPr>
          <p:nvPr/>
        </p:nvSpPr>
        <p:spPr bwMode="auto">
          <a:xfrm>
            <a:off x="6864350" y="6069013"/>
            <a:ext cx="2068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0" fontAlgn="base" hangingPunct="0">
              <a:spcBef>
                <a:spcPct val="0"/>
              </a:spcBef>
              <a:spcAft>
                <a:spcPct val="0"/>
              </a:spcAft>
            </a:pPr>
            <a:r>
              <a:rPr lang="en-US" sz="1600">
                <a:solidFill>
                  <a:srgbClr val="000000"/>
                </a:solidFill>
                <a:latin typeface="Calibri" charset="0"/>
                <a:ea typeface="ＭＳ Ｐゴシック" charset="0"/>
                <a:cs typeface="Calibri" charset="0"/>
              </a:rPr>
              <a:t>Genomes</a:t>
            </a:r>
          </a:p>
        </p:txBody>
      </p:sp>
      <p:cxnSp>
        <p:nvCxnSpPr>
          <p:cNvPr id="88121" name="Straight Connector 99"/>
          <p:cNvCxnSpPr>
            <a:cxnSpLocks noChangeShapeType="1"/>
          </p:cNvCxnSpPr>
          <p:nvPr/>
        </p:nvCxnSpPr>
        <p:spPr bwMode="auto">
          <a:xfrm>
            <a:off x="1592263" y="6249988"/>
            <a:ext cx="496252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8122" name="Straight Connector 99"/>
          <p:cNvCxnSpPr>
            <a:cxnSpLocks noChangeShapeType="1"/>
          </p:cNvCxnSpPr>
          <p:nvPr/>
        </p:nvCxnSpPr>
        <p:spPr bwMode="auto">
          <a:xfrm rot="5400000">
            <a:off x="5596731" y="6315869"/>
            <a:ext cx="142875" cy="15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88123" name="Straight Connector 99"/>
          <p:cNvCxnSpPr>
            <a:cxnSpLocks noChangeShapeType="1"/>
          </p:cNvCxnSpPr>
          <p:nvPr/>
        </p:nvCxnSpPr>
        <p:spPr bwMode="auto">
          <a:xfrm rot="5400000">
            <a:off x="4662488" y="6334125"/>
            <a:ext cx="144462" cy="15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cxnSp>
        <p:nvCxnSpPr>
          <p:cNvPr id="88124" name="Straight Connector 99"/>
          <p:cNvCxnSpPr>
            <a:cxnSpLocks noChangeShapeType="1"/>
          </p:cNvCxnSpPr>
          <p:nvPr/>
        </p:nvCxnSpPr>
        <p:spPr bwMode="auto">
          <a:xfrm rot="5400000">
            <a:off x="6167437" y="6323013"/>
            <a:ext cx="144463" cy="15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sp>
        <p:nvSpPr>
          <p:cNvPr id="88125" name="TextBox 139"/>
          <p:cNvSpPr txBox="1">
            <a:spLocks noChangeArrowheads="1"/>
          </p:cNvSpPr>
          <p:nvPr/>
        </p:nvSpPr>
        <p:spPr bwMode="auto">
          <a:xfrm>
            <a:off x="5292725" y="6365875"/>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i="1">
                <a:solidFill>
                  <a:srgbClr val="000000"/>
                </a:solidFill>
                <a:latin typeface="Calibri" charset="0"/>
                <a:cs typeface="Calibri" charset="0"/>
              </a:rPr>
              <a:t>H. Sapiens</a:t>
            </a:r>
          </a:p>
        </p:txBody>
      </p:sp>
      <p:sp>
        <p:nvSpPr>
          <p:cNvPr id="88126" name="TextBox 139"/>
          <p:cNvSpPr txBox="1">
            <a:spLocks noChangeArrowheads="1"/>
          </p:cNvSpPr>
          <p:nvPr/>
        </p:nvSpPr>
        <p:spPr bwMode="auto">
          <a:xfrm>
            <a:off x="4241800" y="6364288"/>
            <a:ext cx="99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i="1">
                <a:solidFill>
                  <a:srgbClr val="000000"/>
                </a:solidFill>
                <a:latin typeface="Calibri" charset="0"/>
                <a:cs typeface="Calibri" charset="0"/>
              </a:rPr>
              <a:t>H. influenzae</a:t>
            </a:r>
          </a:p>
        </p:txBody>
      </p:sp>
      <p:sp>
        <p:nvSpPr>
          <p:cNvPr id="88127" name="TextBox 139"/>
          <p:cNvSpPr txBox="1">
            <a:spLocks noChangeArrowheads="1"/>
          </p:cNvSpPr>
          <p:nvPr/>
        </p:nvSpPr>
        <p:spPr bwMode="auto">
          <a:xfrm>
            <a:off x="5999163" y="6365875"/>
            <a:ext cx="50641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pPr algn="ctr" defTabSz="914400" eaLnBrk="0" fontAlgn="base" hangingPunct="0">
              <a:spcBef>
                <a:spcPct val="0"/>
              </a:spcBef>
              <a:spcAft>
                <a:spcPct val="0"/>
              </a:spcAft>
            </a:pPr>
            <a:r>
              <a:rPr lang="en-US" sz="1200" b="0">
                <a:solidFill>
                  <a:srgbClr val="000000"/>
                </a:solidFill>
                <a:latin typeface="Calibri" charset="0"/>
                <a:cs typeface="Calibri" charset="0"/>
              </a:rPr>
              <a:t>GOS</a:t>
            </a:r>
          </a:p>
        </p:txBody>
      </p:sp>
      <p:sp>
        <p:nvSpPr>
          <p:cNvPr id="88128" name="Rectangle 280"/>
          <p:cNvSpPr>
            <a:spLocks noChangeArrowheads="1"/>
          </p:cNvSpPr>
          <p:nvPr/>
        </p:nvSpPr>
        <p:spPr bwMode="auto">
          <a:xfrm>
            <a:off x="1619250" y="768350"/>
            <a:ext cx="209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fontAlgn="base" hangingPunct="0">
              <a:spcBef>
                <a:spcPct val="0"/>
              </a:spcBef>
              <a:spcAft>
                <a:spcPct val="0"/>
              </a:spcAft>
            </a:pPr>
            <a:r>
              <a:rPr lang="en-US" sz="1000" b="1" i="1">
                <a:solidFill>
                  <a:srgbClr val="000000"/>
                </a:solidFill>
                <a:latin typeface="Calibri" charset="0"/>
                <a:ea typeface="ＭＳ Ｐゴシック" charset="0"/>
                <a:cs typeface="Calibri" charset="0"/>
              </a:rPr>
              <a:t>The Great Wave off Kanagawa</a:t>
            </a:r>
            <a:r>
              <a:rPr lang="en-US" sz="1000" b="1">
                <a:solidFill>
                  <a:srgbClr val="000000"/>
                </a:solidFill>
                <a:latin typeface="Calibri" charset="0"/>
                <a:ea typeface="ＭＳ Ｐゴシック" charset="0"/>
                <a:cs typeface="Calibri" charset="0"/>
              </a:rPr>
              <a:t> </a:t>
            </a:r>
            <a:r>
              <a:rPr lang="en-US" sz="1000" b="1" baseline="-25000">
                <a:solidFill>
                  <a:srgbClr val="000000"/>
                </a:solidFill>
                <a:latin typeface="Calibri" charset="0"/>
                <a:ea typeface="ＭＳ Ｐゴシック" charset="0"/>
                <a:cs typeface="Calibri" charset="0"/>
              </a:rPr>
              <a:t>Hokusai</a:t>
            </a:r>
          </a:p>
        </p:txBody>
      </p:sp>
      <p:cxnSp>
        <p:nvCxnSpPr>
          <p:cNvPr id="88129" name="Straight Connector 99"/>
          <p:cNvCxnSpPr>
            <a:cxnSpLocks noChangeShapeType="1"/>
          </p:cNvCxnSpPr>
          <p:nvPr/>
        </p:nvCxnSpPr>
        <p:spPr bwMode="auto">
          <a:xfrm>
            <a:off x="5668963" y="6383338"/>
            <a:ext cx="63500" cy="508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579773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matrix-71751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042D6D45-A877-DB42-BB19-24FD47CFF66A}" type="slidenum">
              <a:rPr lang="en-US" sz="1400" b="0">
                <a:solidFill>
                  <a:srgbClr val="000000"/>
                </a:solidFill>
              </a:rPr>
              <a:pPr/>
              <a:t>7</a:t>
            </a:fld>
            <a:endParaRPr lang="en-US" sz="1400" b="0">
              <a:solidFill>
                <a:srgbClr val="000000"/>
              </a:solidFill>
            </a:endParaRPr>
          </a:p>
        </p:txBody>
      </p:sp>
    </p:spTree>
    <p:extLst>
      <p:ext uri="{BB962C8B-B14F-4D97-AF65-F5344CB8AC3E}">
        <p14:creationId xmlns:p14="http://schemas.microsoft.com/office/powerpoint/2010/main" val="26569689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4"/>
          <p:cNvSpPr>
            <a:spLocks noChangeArrowheads="1"/>
          </p:cNvSpPr>
          <p:nvPr/>
        </p:nvSpPr>
        <p:spPr bwMode="auto">
          <a:xfrm>
            <a:off x="-14288" y="0"/>
            <a:ext cx="9158288" cy="6869113"/>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4400" b="1">
              <a:solidFill>
                <a:srgbClr val="FFFFFF"/>
              </a:solidFill>
              <a:latin typeface="Arial" charset="0"/>
              <a:ea typeface="ＭＳ Ｐゴシック" charset="0"/>
              <a:cs typeface="ＭＳ Ｐゴシック" charset="0"/>
            </a:endParaRPr>
          </a:p>
        </p:txBody>
      </p:sp>
      <p:sp>
        <p:nvSpPr>
          <p:cNvPr id="235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E7308AF4-9F3A-8848-8A66-93E53C03FFF2}" type="slidenum">
              <a:rPr lang="en-US" sz="1400" b="0">
                <a:solidFill>
                  <a:srgbClr val="000000"/>
                </a:solidFill>
              </a:rPr>
              <a:pPr/>
              <a:t>8</a:t>
            </a:fld>
            <a:endParaRPr lang="en-US" sz="1400" b="0">
              <a:solidFill>
                <a:srgbClr val="000000"/>
              </a:solidFill>
            </a:endParaRPr>
          </a:p>
        </p:txBody>
      </p:sp>
      <p:pic>
        <p:nvPicPr>
          <p:cNvPr id="23555" name="Picture 1" descr="The_Earth_seen_from_Apollo_1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53975"/>
            <a:ext cx="6737350" cy="673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7054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b="1">
                <a:solidFill>
                  <a:schemeClr val="tx1"/>
                </a:solidFill>
                <a:latin typeface="Arial" charset="0"/>
                <a:ea typeface="ＭＳ Ｐゴシック" charset="0"/>
                <a:cs typeface="ＭＳ Ｐゴシック" charset="0"/>
              </a:defRPr>
            </a:lvl1pPr>
            <a:lvl2pPr marL="742950" indent="-285750">
              <a:defRPr sz="4400" b="1">
                <a:solidFill>
                  <a:schemeClr val="tx1"/>
                </a:solidFill>
                <a:latin typeface="Arial" charset="0"/>
                <a:ea typeface="ＭＳ Ｐゴシック" charset="0"/>
              </a:defRPr>
            </a:lvl2pPr>
            <a:lvl3pPr marL="1143000" indent="-228600">
              <a:defRPr sz="4400" b="1">
                <a:solidFill>
                  <a:schemeClr val="tx1"/>
                </a:solidFill>
                <a:latin typeface="Arial" charset="0"/>
                <a:ea typeface="ＭＳ Ｐゴシック" charset="0"/>
              </a:defRPr>
            </a:lvl3pPr>
            <a:lvl4pPr marL="1600200" indent="-228600">
              <a:defRPr sz="4400" b="1">
                <a:solidFill>
                  <a:schemeClr val="tx1"/>
                </a:solidFill>
                <a:latin typeface="Arial" charset="0"/>
                <a:ea typeface="ＭＳ Ｐゴシック" charset="0"/>
              </a:defRPr>
            </a:lvl4pPr>
            <a:lvl5pPr marL="2057400" indent="-228600">
              <a:defRPr sz="4400" b="1">
                <a:solidFill>
                  <a:schemeClr val="tx1"/>
                </a:solidFill>
                <a:latin typeface="Arial" charset="0"/>
                <a:ea typeface="ＭＳ Ｐゴシック" charset="0"/>
              </a:defRPr>
            </a:lvl5pPr>
            <a:lvl6pPr marL="2514600" indent="-228600" eaLnBrk="0" fontAlgn="base" hangingPunct="0">
              <a:spcBef>
                <a:spcPct val="0"/>
              </a:spcBef>
              <a:spcAft>
                <a:spcPct val="0"/>
              </a:spcAft>
              <a:defRPr sz="4400" b="1">
                <a:solidFill>
                  <a:schemeClr val="tx1"/>
                </a:solidFill>
                <a:latin typeface="Arial" charset="0"/>
                <a:ea typeface="ＭＳ Ｐゴシック" charset="0"/>
              </a:defRPr>
            </a:lvl6pPr>
            <a:lvl7pPr marL="2971800" indent="-228600" eaLnBrk="0" fontAlgn="base" hangingPunct="0">
              <a:spcBef>
                <a:spcPct val="0"/>
              </a:spcBef>
              <a:spcAft>
                <a:spcPct val="0"/>
              </a:spcAft>
              <a:defRPr sz="4400" b="1">
                <a:solidFill>
                  <a:schemeClr val="tx1"/>
                </a:solidFill>
                <a:latin typeface="Arial" charset="0"/>
                <a:ea typeface="ＭＳ Ｐゴシック" charset="0"/>
              </a:defRPr>
            </a:lvl7pPr>
            <a:lvl8pPr marL="3429000" indent="-228600" eaLnBrk="0" fontAlgn="base" hangingPunct="0">
              <a:spcBef>
                <a:spcPct val="0"/>
              </a:spcBef>
              <a:spcAft>
                <a:spcPct val="0"/>
              </a:spcAft>
              <a:defRPr sz="4400" b="1">
                <a:solidFill>
                  <a:schemeClr val="tx1"/>
                </a:solidFill>
                <a:latin typeface="Arial" charset="0"/>
                <a:ea typeface="ＭＳ Ｐゴシック" charset="0"/>
              </a:defRPr>
            </a:lvl8pPr>
            <a:lvl9pPr marL="3886200" indent="-228600" eaLnBrk="0" fontAlgn="base" hangingPunct="0">
              <a:spcBef>
                <a:spcPct val="0"/>
              </a:spcBef>
              <a:spcAft>
                <a:spcPct val="0"/>
              </a:spcAft>
              <a:defRPr sz="4400" b="1">
                <a:solidFill>
                  <a:schemeClr val="tx1"/>
                </a:solidFill>
                <a:latin typeface="Arial" charset="0"/>
                <a:ea typeface="ＭＳ Ｐゴシック" charset="0"/>
              </a:defRPr>
            </a:lvl9pPr>
          </a:lstStyle>
          <a:p>
            <a:fld id="{4F2A3C57-8E75-3E4B-BA63-3724E0C8A927}" type="slidenum">
              <a:rPr lang="en-US" sz="1400" b="0">
                <a:solidFill>
                  <a:srgbClr val="000000"/>
                </a:solidFill>
              </a:rPr>
              <a:pPr/>
              <a:t>9</a:t>
            </a:fld>
            <a:endParaRPr lang="en-US" sz="1400" b="0">
              <a:solidFill>
                <a:srgbClr val="000000"/>
              </a:solidFill>
            </a:endParaRPr>
          </a:p>
        </p:txBody>
      </p:sp>
      <p:pic>
        <p:nvPicPr>
          <p:cNvPr id="256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92075"/>
            <a:ext cx="9250363" cy="708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extLst>
      <p:ext uri="{BB962C8B-B14F-4D97-AF65-F5344CB8AC3E}">
        <p14:creationId xmlns:p14="http://schemas.microsoft.com/office/powerpoint/2010/main" val="31124653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PT Template - Blue line">
  <a:themeElements>
    <a:clrScheme name="PPT Template - Blue 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 Template - Blue lin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PPT Template - Blue 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 Template - Blue lin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 Template - Blue lin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 Template - Blue lin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 Template - Blue lin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 Template - Blue lin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 Template - Blue lin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 Template - Blue lin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 Template - Blue lin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 Template - Blue lin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 Template - Blue lin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 Template - Blue lin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5453</TotalTime>
  <Words>3489</Words>
  <Application>Microsoft Macintosh PowerPoint</Application>
  <PresentationFormat>On-screen Show (4:3)</PresentationFormat>
  <Paragraphs>529</Paragraphs>
  <Slides>53</Slides>
  <Notes>52</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Office Theme</vt:lpstr>
      <vt:lpstr>PPT Template - Blue line</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Metabolism</vt:lpstr>
      <vt:lpstr>Cellular Pathways</vt:lpstr>
      <vt:lpstr>Distributed Pathways</vt:lpstr>
      <vt:lpstr>Community Metabolism</vt:lpstr>
      <vt:lpstr>PowerPoint Presentation</vt:lpstr>
      <vt:lpstr>Foundational Questions</vt:lpstr>
      <vt:lpstr>PowerPoint Presentation</vt:lpstr>
      <vt:lpstr>PowerPoint Presentation</vt:lpstr>
      <vt:lpstr>PowerPoint Presentation</vt:lpstr>
      <vt:lpstr>PowerPoint Presentation</vt:lpstr>
      <vt:lpstr>PowerPoint Presentation</vt:lpstr>
      <vt:lpstr>PowerPoint Presentation</vt:lpstr>
      <vt:lpstr>Predicting Community Metabolism</vt:lpstr>
      <vt:lpstr>Overview</vt:lpstr>
      <vt:lpstr>PowerPoint Presentation</vt:lpstr>
      <vt:lpstr>http://biocyc.org/ </vt:lpstr>
      <vt:lpstr>http://metacyc.org/ </vt:lpstr>
      <vt:lpstr>PowerPoint Presentation</vt:lpstr>
      <vt:lpstr>MetaPathways</vt:lpstr>
      <vt:lpstr>Environmental PGBDs</vt:lpstr>
      <vt:lpstr>ePGDB Navigation</vt:lpstr>
      <vt:lpstr>ePGDB Validation</vt:lpstr>
      <vt:lpstr>Simulated Metagenomes</vt:lpstr>
      <vt:lpstr>Discerning Hazards</vt:lpstr>
      <vt:lpstr>Symbiotic Systems</vt:lpstr>
      <vt:lpstr>Overview</vt:lpstr>
      <vt:lpstr>PowerPoint Presentation</vt:lpstr>
      <vt:lpstr>Hawaii Ocean Time Series (HOT)</vt:lpstr>
      <vt:lpstr>Vertical Transect</vt:lpstr>
      <vt:lpstr>Environmental Parameters</vt:lpstr>
      <vt:lpstr>Sequencing Statistics</vt:lpstr>
      <vt:lpstr>PowerPoint Presentation</vt:lpstr>
      <vt:lpstr>Coupled “Omic” Information</vt:lpstr>
      <vt:lpstr>HOT ePGDBs</vt:lpstr>
      <vt:lpstr>Cellular Overview</vt:lpstr>
      <vt:lpstr>Four-way Set Difference</vt:lpstr>
      <vt:lpstr>Core Pathways</vt:lpstr>
      <vt:lpstr>Regulated Gene Expression</vt:lpstr>
      <vt:lpstr>Cryptic Pathways</vt:lpstr>
      <vt:lpstr>Nitrogen Cycle</vt:lpstr>
      <vt:lpstr>Things to Keep in Mind…</vt:lpstr>
      <vt:lpstr>PowerPoint Presentation</vt:lpstr>
      <vt:lpstr>PowerPoint Presentation</vt:lpstr>
    </vt:vector>
  </TitlesOfParts>
  <Company>UBC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 Hallam</dc:creator>
  <cp:lastModifiedBy>Steven Hallam</cp:lastModifiedBy>
  <cp:revision>117</cp:revision>
  <cp:lastPrinted>2013-01-20T23:35:10Z</cp:lastPrinted>
  <dcterms:created xsi:type="dcterms:W3CDTF">2012-01-30T16:40:59Z</dcterms:created>
  <dcterms:modified xsi:type="dcterms:W3CDTF">2014-02-10T23:41:53Z</dcterms:modified>
</cp:coreProperties>
</file>